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CBDB"/>
          </a:solidFill>
        </a:fill>
      </a:tcStyle>
    </a:wholeTbl>
    <a:band2H>
      <a:tcTxStyle b="def" i="def"/>
      <a:tcStyle>
        <a:tcBdr/>
        <a:fill>
          <a:solidFill>
            <a:srgbClr val="EEE7EE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1F1"/>
          </a:solidFill>
        </a:fill>
      </a:tcStyle>
    </a:wholeTbl>
    <a:band2H>
      <a:tcTxStyle b="def" i="def"/>
      <a:tcStyle>
        <a:tcBdr/>
        <a:fill>
          <a:solidFill>
            <a:srgbClr val="EBE9F8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8F1"/>
          </a:solidFill>
        </a:fill>
      </a:tcStyle>
    </a:wholeTbl>
    <a:band2H>
      <a:tcTxStyle b="def" i="def"/>
      <a:tcStyle>
        <a:tcBdr/>
        <a:fill>
          <a:solidFill>
            <a:srgbClr val="E9ECF8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proposition to help reduce domestic violence is to provide a tool to diagnose under 1 minute women at risk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6"/>
          <p:cNvGrpSpPr/>
          <p:nvPr/>
        </p:nvGrpSpPr>
        <p:grpSpPr>
          <a:xfrm>
            <a:off x="-1" y="-16933"/>
            <a:ext cx="24384001" cy="13732936"/>
            <a:chOff x="0" y="0"/>
            <a:chExt cx="24384000" cy="13732935"/>
          </a:xfrm>
        </p:grpSpPr>
        <p:sp>
          <p:nvSpPr>
            <p:cNvPr id="22" name="Straight Connector 31"/>
            <p:cNvSpPr/>
            <p:nvPr/>
          </p:nvSpPr>
          <p:spPr>
            <a:xfrm>
              <a:off x="18742024" y="16933"/>
              <a:ext cx="2438401" cy="13716002"/>
            </a:xfrm>
            <a:prstGeom prst="line">
              <a:avLst/>
            </a:prstGeom>
            <a:noFill/>
            <a:ln w="952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" name="Straight Connector 20"/>
            <p:cNvSpPr/>
            <p:nvPr/>
          </p:nvSpPr>
          <p:spPr>
            <a:xfrm flipH="1">
              <a:off x="14850533" y="7379760"/>
              <a:ext cx="9527117" cy="6353174"/>
            </a:xfrm>
            <a:prstGeom prst="line">
              <a:avLst/>
            </a:prstGeom>
            <a:noFill/>
            <a:ln w="952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362952" y="0"/>
              <a:ext cx="6014698" cy="13732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" name="Rectangle 25"/>
            <p:cNvSpPr/>
            <p:nvPr/>
          </p:nvSpPr>
          <p:spPr>
            <a:xfrm>
              <a:off x="19206883" y="0"/>
              <a:ext cx="5177117" cy="13732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" name="Isosceles Triangle 26"/>
            <p:cNvSpPr/>
            <p:nvPr/>
          </p:nvSpPr>
          <p:spPr>
            <a:xfrm>
              <a:off x="17864666" y="6112933"/>
              <a:ext cx="6519334" cy="762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" name="Rectangle 27"/>
            <p:cNvSpPr/>
            <p:nvPr/>
          </p:nvSpPr>
          <p:spPr>
            <a:xfrm>
              <a:off x="18669000" y="0"/>
              <a:ext cx="5708652" cy="13732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2EB1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" name="Rectangle 28"/>
            <p:cNvSpPr/>
            <p:nvPr/>
          </p:nvSpPr>
          <p:spPr>
            <a:xfrm>
              <a:off x="21797460" y="0"/>
              <a:ext cx="2580189" cy="1373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D665D3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" name="Rectangle 29"/>
            <p:cNvSpPr/>
            <p:nvPr/>
          </p:nvSpPr>
          <p:spPr>
            <a:xfrm>
              <a:off x="21877997" y="0"/>
              <a:ext cx="2499651" cy="1373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" name="Isosceles Triangle 30"/>
            <p:cNvSpPr/>
            <p:nvPr/>
          </p:nvSpPr>
          <p:spPr>
            <a:xfrm>
              <a:off x="20743332" y="7196667"/>
              <a:ext cx="3634319" cy="653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" name="Isosceles Triangle 18"/>
            <p:cNvSpPr/>
            <p:nvPr/>
          </p:nvSpPr>
          <p:spPr>
            <a:xfrm rot="10800000">
              <a:off x="-1" y="16933"/>
              <a:ext cx="1685193" cy="11332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3" name="Title Text"/>
          <p:cNvSpPr txBox="1"/>
          <p:nvPr>
            <p:ph type="title"/>
          </p:nvPr>
        </p:nvSpPr>
        <p:spPr>
          <a:xfrm>
            <a:off x="3014134" y="4809068"/>
            <a:ext cx="15533873" cy="3292605"/>
          </a:xfrm>
          <a:prstGeom prst="rect">
            <a:avLst/>
          </a:prstGeom>
        </p:spPr>
        <p:txBody>
          <a:bodyPr anchor="b"/>
          <a:lstStyle>
            <a:lvl1pPr algn="r">
              <a:defRPr sz="10800"/>
            </a:lvl1pPr>
          </a:lstStyle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sz="quarter" idx="1"/>
          </p:nvPr>
        </p:nvSpPr>
        <p:spPr>
          <a:xfrm>
            <a:off x="3014134" y="8101666"/>
            <a:ext cx="15533873" cy="2193799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SzTx/>
              <a:buNone/>
              <a:defRPr>
                <a:solidFill>
                  <a:srgbClr val="808080"/>
                </a:solidFill>
              </a:defRPr>
            </a:lvl1pPr>
            <a:lvl2pPr marL="0" indent="914400" algn="r">
              <a:buClrTx/>
              <a:buSzTx/>
              <a:buNone/>
              <a:defRPr>
                <a:solidFill>
                  <a:srgbClr val="808080"/>
                </a:solidFill>
              </a:defRPr>
            </a:lvl2pPr>
            <a:lvl3pPr marL="0" indent="1828800" algn="r">
              <a:buClrTx/>
              <a:buSzTx/>
              <a:buNone/>
              <a:defRPr>
                <a:solidFill>
                  <a:srgbClr val="808080"/>
                </a:solidFill>
              </a:defRPr>
            </a:lvl3pPr>
            <a:lvl4pPr marL="0" indent="2743200" algn="r">
              <a:buClrTx/>
              <a:buSzTx/>
              <a:buNone/>
              <a:defRPr>
                <a:solidFill>
                  <a:srgbClr val="808080"/>
                </a:solidFill>
              </a:defRPr>
            </a:lvl4pPr>
            <a:lvl5pPr marL="0" indent="3657600" algn="r">
              <a:buClrTx/>
              <a:buSzTx/>
              <a:buNone/>
              <a:defRPr>
                <a:solidFill>
                  <a:srgbClr val="80808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Text"/>
          <p:cNvSpPr txBox="1"/>
          <p:nvPr>
            <p:ph type="title"/>
          </p:nvPr>
        </p:nvSpPr>
        <p:spPr>
          <a:xfrm>
            <a:off x="1354670" y="1219200"/>
            <a:ext cx="17193337" cy="6807200"/>
          </a:xfrm>
          <a:prstGeom prst="rect">
            <a:avLst/>
          </a:prstGeom>
        </p:spPr>
        <p:txBody>
          <a:bodyPr anchor="ctr"/>
          <a:lstStyle>
            <a:lvl1pPr>
              <a:defRPr sz="8800"/>
            </a:lvl1pPr>
          </a:lstStyle>
          <a:p>
            <a:pPr/>
            <a:r>
              <a:t>Title Text</a:t>
            </a:r>
          </a:p>
        </p:txBody>
      </p:sp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1354670" y="8940800"/>
            <a:ext cx="17193337" cy="3141924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</a:lvl1pPr>
            <a:lvl2pPr marL="0" indent="914400">
              <a:buClrTx/>
              <a:buSzTx/>
              <a:buNone/>
            </a:lvl2pPr>
            <a:lvl3pPr marL="0" indent="1828800">
              <a:buClrTx/>
              <a:buSzTx/>
              <a:buNone/>
            </a:lvl3pPr>
            <a:lvl4pPr marL="0" indent="2743200">
              <a:buClrTx/>
              <a:buSzTx/>
              <a:buNone/>
            </a:lvl4pPr>
            <a:lvl5pPr marL="0" indent="3657600">
              <a:buClrTx/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/>
          <p:nvPr>
            <p:ph type="title"/>
          </p:nvPr>
        </p:nvSpPr>
        <p:spPr>
          <a:xfrm>
            <a:off x="1862668" y="1219200"/>
            <a:ext cx="16188268" cy="6045200"/>
          </a:xfrm>
          <a:prstGeom prst="rect">
            <a:avLst/>
          </a:prstGeom>
        </p:spPr>
        <p:txBody>
          <a:bodyPr anchor="ctr"/>
          <a:lstStyle>
            <a:lvl1pPr>
              <a:defRPr sz="8800"/>
            </a:lvl1pPr>
          </a:lstStyle>
          <a:p>
            <a:pPr/>
            <a:r>
              <a:t>Title Text</a:t>
            </a:r>
          </a:p>
        </p:txBody>
      </p:sp>
      <p:sp>
        <p:nvSpPr>
          <p:cNvPr id="124" name="Body Level One…"/>
          <p:cNvSpPr txBox="1"/>
          <p:nvPr>
            <p:ph type="body" sz="quarter" idx="1"/>
          </p:nvPr>
        </p:nvSpPr>
        <p:spPr>
          <a:xfrm>
            <a:off x="2732277" y="7264400"/>
            <a:ext cx="14449050" cy="7620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3200">
                <a:solidFill>
                  <a:srgbClr val="808080"/>
                </a:solidFill>
              </a:defRPr>
            </a:lvl1pPr>
            <a:lvl2pPr marL="0" indent="914400">
              <a:buClrTx/>
              <a:buSzTx/>
              <a:buNone/>
              <a:defRPr sz="3200">
                <a:solidFill>
                  <a:srgbClr val="808080"/>
                </a:solidFill>
              </a:defRPr>
            </a:lvl2pPr>
            <a:lvl3pPr marL="0" indent="1828800">
              <a:buClrTx/>
              <a:buSzTx/>
              <a:buNone/>
              <a:defRPr sz="3200">
                <a:solidFill>
                  <a:srgbClr val="808080"/>
                </a:solidFill>
              </a:defRPr>
            </a:lvl3pPr>
            <a:lvl4pPr marL="0" indent="2743200">
              <a:buClrTx/>
              <a:buSzTx/>
              <a:buNone/>
              <a:defRPr sz="3200">
                <a:solidFill>
                  <a:srgbClr val="808080"/>
                </a:solidFill>
              </a:defRPr>
            </a:lvl4pPr>
            <a:lvl5pPr marL="0" indent="3657600">
              <a:buClrTx/>
              <a:buSzTx/>
              <a:buNone/>
              <a:defRPr sz="3200">
                <a:solidFill>
                  <a:srgbClr val="80808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Text Placeholder 2"/>
          <p:cNvSpPr/>
          <p:nvPr>
            <p:ph type="body" sz="quarter" idx="21"/>
          </p:nvPr>
        </p:nvSpPr>
        <p:spPr>
          <a:xfrm>
            <a:off x="1354669" y="8940800"/>
            <a:ext cx="17193338" cy="3141925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126" name="TextBox 19"/>
          <p:cNvSpPr txBox="1"/>
          <p:nvPr/>
        </p:nvSpPr>
        <p:spPr>
          <a:xfrm>
            <a:off x="1175179" y="938930"/>
            <a:ext cx="1036321" cy="2453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>
              <a:defRPr sz="16000">
                <a:solidFill>
                  <a:srgbClr val="D665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TextBox 21"/>
          <p:cNvSpPr txBox="1"/>
          <p:nvPr/>
        </p:nvSpPr>
        <p:spPr>
          <a:xfrm>
            <a:off x="17877460" y="5131286"/>
            <a:ext cx="1036321" cy="2453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>
              <a:defRPr sz="16000">
                <a:solidFill>
                  <a:srgbClr val="D665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1354670" y="3863976"/>
            <a:ext cx="17193337" cy="5190921"/>
          </a:xfrm>
          <a:prstGeom prst="rect">
            <a:avLst/>
          </a:prstGeom>
        </p:spPr>
        <p:txBody>
          <a:bodyPr anchor="b"/>
          <a:lstStyle>
            <a:lvl1pPr>
              <a:defRPr sz="8800"/>
            </a:lvl1pPr>
          </a:lstStyle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quarter" idx="1"/>
          </p:nvPr>
        </p:nvSpPr>
        <p:spPr>
          <a:xfrm>
            <a:off x="1354670" y="9054896"/>
            <a:ext cx="17193337" cy="302782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  <a:lvl2pPr marL="0" indent="914400">
              <a:buClrTx/>
              <a:buSzTx/>
              <a:buNone/>
            </a:lvl2pPr>
            <a:lvl3pPr marL="0" indent="1828800">
              <a:buClrTx/>
              <a:buSzTx/>
              <a:buNone/>
            </a:lvl3pPr>
            <a:lvl4pPr marL="0" indent="2743200">
              <a:buClrTx/>
              <a:buSzTx/>
              <a:buNone/>
            </a:lvl4pPr>
            <a:lvl5pPr marL="0" indent="3657600">
              <a:buClrTx/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/>
          <p:nvPr>
            <p:ph type="title"/>
          </p:nvPr>
        </p:nvSpPr>
        <p:spPr>
          <a:xfrm>
            <a:off x="1862668" y="1219200"/>
            <a:ext cx="16188268" cy="6045200"/>
          </a:xfrm>
          <a:prstGeom prst="rect">
            <a:avLst/>
          </a:prstGeom>
        </p:spPr>
        <p:txBody>
          <a:bodyPr anchor="ctr"/>
          <a:lstStyle>
            <a:lvl1pPr>
              <a:defRPr sz="8800"/>
            </a:lvl1pPr>
          </a:lstStyle>
          <a:p>
            <a:pPr/>
            <a:r>
              <a:t>Title Text</a:t>
            </a:r>
          </a:p>
        </p:txBody>
      </p:sp>
      <p:sp>
        <p:nvSpPr>
          <p:cNvPr id="145" name="Body Level One…"/>
          <p:cNvSpPr txBox="1"/>
          <p:nvPr>
            <p:ph type="body" sz="quarter" idx="1"/>
          </p:nvPr>
        </p:nvSpPr>
        <p:spPr>
          <a:xfrm>
            <a:off x="1354664" y="8026400"/>
            <a:ext cx="17193340" cy="102849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4800"/>
            </a:lvl1pPr>
            <a:lvl2pPr marL="0" indent="914400">
              <a:buClrTx/>
              <a:buSzTx/>
              <a:buNone/>
              <a:defRPr sz="4800"/>
            </a:lvl2pPr>
            <a:lvl3pPr marL="0" indent="1828800">
              <a:buClrTx/>
              <a:buSzTx/>
              <a:buNone/>
              <a:defRPr sz="4800"/>
            </a:lvl3pPr>
            <a:lvl4pPr marL="0" indent="2743200">
              <a:buClrTx/>
              <a:buSzTx/>
              <a:buNone/>
              <a:defRPr sz="4800"/>
            </a:lvl4pPr>
            <a:lvl5pPr marL="0" indent="3657600">
              <a:buClrTx/>
              <a:buSzTx/>
              <a:buNone/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Text Placeholder 2"/>
          <p:cNvSpPr/>
          <p:nvPr>
            <p:ph type="body" sz="quarter" idx="21"/>
          </p:nvPr>
        </p:nvSpPr>
        <p:spPr>
          <a:xfrm>
            <a:off x="1354669" y="9054896"/>
            <a:ext cx="17193338" cy="302782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808080"/>
                </a:solidFill>
              </a:defRPr>
            </a:pPr>
          </a:p>
        </p:txBody>
      </p:sp>
      <p:sp>
        <p:nvSpPr>
          <p:cNvPr id="147" name="TextBox 23"/>
          <p:cNvSpPr txBox="1"/>
          <p:nvPr/>
        </p:nvSpPr>
        <p:spPr>
          <a:xfrm>
            <a:off x="1175179" y="938930"/>
            <a:ext cx="1036321" cy="2453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>
              <a:defRPr sz="16000">
                <a:solidFill>
                  <a:srgbClr val="D665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48" name="TextBox 24"/>
          <p:cNvSpPr txBox="1"/>
          <p:nvPr/>
        </p:nvSpPr>
        <p:spPr>
          <a:xfrm>
            <a:off x="17877460" y="5131286"/>
            <a:ext cx="1036321" cy="2453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>
              <a:defRPr sz="16000">
                <a:solidFill>
                  <a:srgbClr val="D665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/>
          <p:nvPr>
            <p:ph type="title"/>
          </p:nvPr>
        </p:nvSpPr>
        <p:spPr>
          <a:xfrm>
            <a:off x="1371599" y="1219200"/>
            <a:ext cx="17176406" cy="6045200"/>
          </a:xfrm>
          <a:prstGeom prst="rect">
            <a:avLst/>
          </a:prstGeom>
        </p:spPr>
        <p:txBody>
          <a:bodyPr anchor="ctr"/>
          <a:lstStyle>
            <a:lvl1pPr>
              <a:defRPr sz="8800"/>
            </a:lvl1pPr>
          </a:lstStyle>
          <a:p>
            <a:pPr/>
            <a:r>
              <a:t>Title Text</a:t>
            </a:r>
          </a:p>
        </p:txBody>
      </p:sp>
      <p:sp>
        <p:nvSpPr>
          <p:cNvPr id="157" name="Body Level One…"/>
          <p:cNvSpPr txBox="1"/>
          <p:nvPr>
            <p:ph type="body" sz="quarter" idx="1"/>
          </p:nvPr>
        </p:nvSpPr>
        <p:spPr>
          <a:xfrm>
            <a:off x="1354664" y="8026400"/>
            <a:ext cx="17193340" cy="102849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4800">
                <a:solidFill>
                  <a:schemeClr val="accent1"/>
                </a:solidFill>
              </a:defRPr>
            </a:lvl1pPr>
            <a:lvl2pPr marL="0" indent="914400">
              <a:buClrTx/>
              <a:buSzTx/>
              <a:buNone/>
              <a:defRPr sz="4800">
                <a:solidFill>
                  <a:schemeClr val="accent1"/>
                </a:solidFill>
              </a:defRPr>
            </a:lvl2pPr>
            <a:lvl3pPr marL="0" indent="1828800">
              <a:buClrTx/>
              <a:buSzTx/>
              <a:buNone/>
              <a:defRPr sz="4800">
                <a:solidFill>
                  <a:schemeClr val="accent1"/>
                </a:solidFill>
              </a:defRPr>
            </a:lvl3pPr>
            <a:lvl4pPr marL="0" indent="2743200">
              <a:buClrTx/>
              <a:buSzTx/>
              <a:buNone/>
              <a:defRPr sz="4800">
                <a:solidFill>
                  <a:schemeClr val="accent1"/>
                </a:solidFill>
              </a:defRPr>
            </a:lvl4pPr>
            <a:lvl5pPr marL="0" indent="3657600">
              <a:buClrTx/>
              <a:buSzTx/>
              <a:buNone/>
              <a:defRPr sz="48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Text Placeholder 2"/>
          <p:cNvSpPr/>
          <p:nvPr>
            <p:ph type="body" sz="quarter" idx="21"/>
          </p:nvPr>
        </p:nvSpPr>
        <p:spPr>
          <a:xfrm>
            <a:off x="1354669" y="9054896"/>
            <a:ext cx="17193338" cy="302782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808080"/>
                </a:solidFill>
              </a:defRPr>
            </a:pP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Text"/>
          <p:cNvSpPr txBox="1"/>
          <p:nvPr>
            <p:ph type="title"/>
          </p:nvPr>
        </p:nvSpPr>
        <p:spPr>
          <a:xfrm>
            <a:off x="1354667" y="1219200"/>
            <a:ext cx="17193338" cy="2641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7" name="Body Level One…"/>
          <p:cNvSpPr txBox="1"/>
          <p:nvPr>
            <p:ph type="body" sz="half" idx="1"/>
          </p:nvPr>
        </p:nvSpPr>
        <p:spPr>
          <a:xfrm>
            <a:off x="1354667" y="4321178"/>
            <a:ext cx="17193338" cy="776154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 marL="1485900" indent="-571500">
              <a:defRPr sz="4800"/>
            </a:lvl2pPr>
            <a:lvl3pPr marL="2286000" indent="-457200">
              <a:defRPr sz="4800"/>
            </a:lvl3pPr>
            <a:lvl4pPr marL="3200400" indent="-457200">
              <a:defRPr sz="4800"/>
            </a:lvl4pPr>
            <a:lvl5pPr marL="4114800" indent="-457200"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ctr" defTabSz="825500">
              <a:defRPr sz="11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6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635000" indent="-635000" defTabSz="825500">
              <a:spcBef>
                <a:spcPts val="5900"/>
              </a:spcBef>
              <a:buClrTx/>
              <a:buSzPct val="125000"/>
              <a:buChar char="•"/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270000" indent="-635000" defTabSz="825500">
              <a:spcBef>
                <a:spcPts val="5900"/>
              </a:spcBef>
              <a:buClrTx/>
              <a:buSzPct val="125000"/>
              <a:buChar char="•"/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905000" indent="-635000" defTabSz="825500">
              <a:spcBef>
                <a:spcPts val="5900"/>
              </a:spcBef>
              <a:buClrTx/>
              <a:buSzPct val="125000"/>
              <a:buChar char="•"/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540000" indent="-635000" defTabSz="825500">
              <a:spcBef>
                <a:spcPts val="5900"/>
              </a:spcBef>
              <a:buClrTx/>
              <a:buSzPct val="125000"/>
              <a:buChar char="•"/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175000" indent="-635000" defTabSz="825500">
              <a:spcBef>
                <a:spcPts val="5900"/>
              </a:spcBef>
              <a:buClrTx/>
              <a:buSzPct val="125000"/>
              <a:buChar char="•"/>
              <a:defRPr sz="4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/>
          <p:nvPr>
            <p:ph type="title"/>
          </p:nvPr>
        </p:nvSpPr>
        <p:spPr>
          <a:xfrm>
            <a:off x="1354667" y="1219200"/>
            <a:ext cx="17193338" cy="2641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sz="half" idx="1"/>
          </p:nvPr>
        </p:nvSpPr>
        <p:spPr>
          <a:xfrm>
            <a:off x="1354667" y="4321178"/>
            <a:ext cx="17193338" cy="776154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/>
          <p:nvPr>
            <p:ph type="title"/>
          </p:nvPr>
        </p:nvSpPr>
        <p:spPr>
          <a:xfrm>
            <a:off x="1354670" y="5401735"/>
            <a:ext cx="17193337" cy="3653162"/>
          </a:xfrm>
          <a:prstGeom prst="rect">
            <a:avLst/>
          </a:prstGeom>
        </p:spPr>
        <p:txBody>
          <a:bodyPr anchor="b"/>
          <a:lstStyle>
            <a:lvl1pPr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1354670" y="9054896"/>
            <a:ext cx="17193337" cy="17208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4000">
                <a:solidFill>
                  <a:srgbClr val="808080"/>
                </a:solidFill>
              </a:defRPr>
            </a:lvl1pPr>
            <a:lvl2pPr marL="0" indent="914400">
              <a:buClrTx/>
              <a:buSzTx/>
              <a:buNone/>
              <a:defRPr sz="4000">
                <a:solidFill>
                  <a:srgbClr val="808080"/>
                </a:solidFill>
              </a:defRPr>
            </a:lvl2pPr>
            <a:lvl3pPr marL="0" indent="1828800">
              <a:buClrTx/>
              <a:buSzTx/>
              <a:buNone/>
              <a:defRPr sz="4000">
                <a:solidFill>
                  <a:srgbClr val="808080"/>
                </a:solidFill>
              </a:defRPr>
            </a:lvl3pPr>
            <a:lvl4pPr marL="0" indent="2743200">
              <a:buClrTx/>
              <a:buSzTx/>
              <a:buNone/>
              <a:defRPr sz="4000">
                <a:solidFill>
                  <a:srgbClr val="808080"/>
                </a:solidFill>
              </a:defRPr>
            </a:lvl4pPr>
            <a:lvl5pPr marL="0" indent="3657600">
              <a:buClrTx/>
              <a:buSzTx/>
              <a:buNone/>
              <a:defRPr sz="4000">
                <a:solidFill>
                  <a:srgbClr val="80808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xfrm>
            <a:off x="1354667" y="1219200"/>
            <a:ext cx="17193338" cy="2641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sz="quarter" idx="1"/>
          </p:nvPr>
        </p:nvSpPr>
        <p:spPr>
          <a:xfrm>
            <a:off x="1354668" y="4321178"/>
            <a:ext cx="8368071" cy="776154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/>
          <p:nvPr>
            <p:ph type="title"/>
          </p:nvPr>
        </p:nvSpPr>
        <p:spPr>
          <a:xfrm>
            <a:off x="1354667" y="1219200"/>
            <a:ext cx="17193338" cy="2641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1351490" y="4321966"/>
            <a:ext cx="8371247" cy="1152525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4800"/>
            </a:lvl1pPr>
            <a:lvl2pPr marL="0" indent="914400">
              <a:buClrTx/>
              <a:buSzTx/>
              <a:buNone/>
              <a:defRPr sz="4800"/>
            </a:lvl2pPr>
            <a:lvl3pPr marL="0" indent="1828800">
              <a:buClrTx/>
              <a:buSzTx/>
              <a:buNone/>
              <a:defRPr sz="4800"/>
            </a:lvl3pPr>
            <a:lvl4pPr marL="0" indent="2743200">
              <a:buClrTx/>
              <a:buSzTx/>
              <a:buNone/>
              <a:defRPr sz="4800"/>
            </a:lvl4pPr>
            <a:lvl5pPr marL="0" indent="3657600">
              <a:buClrTx/>
              <a:buSzTx/>
              <a:buNone/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ext Placeholder 4"/>
          <p:cNvSpPr/>
          <p:nvPr>
            <p:ph type="body" sz="quarter" idx="21"/>
          </p:nvPr>
        </p:nvSpPr>
        <p:spPr>
          <a:xfrm>
            <a:off x="10176765" y="4321966"/>
            <a:ext cx="8371237" cy="115252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4800"/>
            </a:pP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/>
          <p:nvPr>
            <p:ph type="title"/>
          </p:nvPr>
        </p:nvSpPr>
        <p:spPr>
          <a:xfrm>
            <a:off x="1354667" y="1219200"/>
            <a:ext cx="17193338" cy="2641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/>
          <p:nvPr>
            <p:ph type="title"/>
          </p:nvPr>
        </p:nvSpPr>
        <p:spPr>
          <a:xfrm>
            <a:off x="1354667" y="2997207"/>
            <a:ext cx="7709057" cy="2556933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95" name="Body Level One…"/>
          <p:cNvSpPr txBox="1"/>
          <p:nvPr>
            <p:ph type="body" sz="half" idx="1"/>
          </p:nvPr>
        </p:nvSpPr>
        <p:spPr>
          <a:xfrm>
            <a:off x="9520922" y="1029848"/>
            <a:ext cx="9027084" cy="1105287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Text Placeholder 3"/>
          <p:cNvSpPr/>
          <p:nvPr>
            <p:ph type="body" sz="quarter" idx="21"/>
          </p:nvPr>
        </p:nvSpPr>
        <p:spPr>
          <a:xfrm>
            <a:off x="1354668" y="5554138"/>
            <a:ext cx="7709056" cy="516889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2800"/>
            </a:pP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/>
          <p:nvPr>
            <p:ph type="title"/>
          </p:nvPr>
        </p:nvSpPr>
        <p:spPr>
          <a:xfrm>
            <a:off x="1354668" y="9601200"/>
            <a:ext cx="17193335" cy="1133476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05" name="Picture Placeholder 2"/>
          <p:cNvSpPr/>
          <p:nvPr>
            <p:ph type="pic" sz="half" idx="21"/>
          </p:nvPr>
        </p:nvSpPr>
        <p:spPr>
          <a:xfrm>
            <a:off x="1354667" y="1219200"/>
            <a:ext cx="17193338" cy="769143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6" name="Body Level One…"/>
          <p:cNvSpPr txBox="1"/>
          <p:nvPr>
            <p:ph type="body" sz="quarter" idx="1"/>
          </p:nvPr>
        </p:nvSpPr>
        <p:spPr>
          <a:xfrm>
            <a:off x="1354668" y="10734675"/>
            <a:ext cx="17193335" cy="134804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400"/>
            </a:lvl1pPr>
            <a:lvl2pPr marL="0" indent="914400">
              <a:buClrTx/>
              <a:buSzTx/>
              <a:buNone/>
              <a:defRPr sz="2400"/>
            </a:lvl2pPr>
            <a:lvl3pPr marL="0" indent="1828800">
              <a:buClrTx/>
              <a:buSzTx/>
              <a:buNone/>
              <a:defRPr sz="2400"/>
            </a:lvl3pPr>
            <a:lvl4pPr marL="0" indent="2743200">
              <a:buClrTx/>
              <a:buSzTx/>
              <a:buNone/>
              <a:defRPr sz="2400"/>
            </a:lvl4pPr>
            <a:lvl5pPr marL="0" indent="3657600">
              <a:buClrTx/>
              <a:buSz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/>
          <p:cNvGrpSpPr/>
          <p:nvPr/>
        </p:nvGrpSpPr>
        <p:grpSpPr>
          <a:xfrm>
            <a:off x="-1" y="-16933"/>
            <a:ext cx="24384001" cy="13732936"/>
            <a:chOff x="0" y="0"/>
            <a:chExt cx="24384000" cy="13732935"/>
          </a:xfrm>
        </p:grpSpPr>
        <p:sp>
          <p:nvSpPr>
            <p:cNvPr id="2" name="Straight Connector 19"/>
            <p:cNvSpPr/>
            <p:nvPr/>
          </p:nvSpPr>
          <p:spPr>
            <a:xfrm>
              <a:off x="18742024" y="16933"/>
              <a:ext cx="2438401" cy="13716002"/>
            </a:xfrm>
            <a:prstGeom prst="line">
              <a:avLst/>
            </a:prstGeom>
            <a:noFill/>
            <a:ln w="952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" name="Straight Connector 20"/>
            <p:cNvSpPr/>
            <p:nvPr/>
          </p:nvSpPr>
          <p:spPr>
            <a:xfrm flipH="1">
              <a:off x="14850533" y="7379760"/>
              <a:ext cx="9527117" cy="6353174"/>
            </a:xfrm>
            <a:prstGeom prst="line">
              <a:avLst/>
            </a:prstGeom>
            <a:noFill/>
            <a:ln w="952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" name="Rectangle 23"/>
            <p:cNvSpPr/>
            <p:nvPr/>
          </p:nvSpPr>
          <p:spPr>
            <a:xfrm>
              <a:off x="18362952" y="0"/>
              <a:ext cx="6014698" cy="13732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" name="Rectangle 25"/>
            <p:cNvSpPr/>
            <p:nvPr/>
          </p:nvSpPr>
          <p:spPr>
            <a:xfrm>
              <a:off x="19206883" y="0"/>
              <a:ext cx="5177117" cy="13732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" name="Isosceles Triangle 23"/>
            <p:cNvSpPr/>
            <p:nvPr/>
          </p:nvSpPr>
          <p:spPr>
            <a:xfrm>
              <a:off x="17864666" y="6112933"/>
              <a:ext cx="6519334" cy="762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" name="Rectangle 27"/>
            <p:cNvSpPr/>
            <p:nvPr/>
          </p:nvSpPr>
          <p:spPr>
            <a:xfrm>
              <a:off x="18669000" y="0"/>
              <a:ext cx="5708652" cy="13732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2EB1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" name="Rectangle 28"/>
            <p:cNvSpPr/>
            <p:nvPr/>
          </p:nvSpPr>
          <p:spPr>
            <a:xfrm>
              <a:off x="21797460" y="0"/>
              <a:ext cx="2580189" cy="1373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D665D3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" name="Rectangle 29"/>
            <p:cNvSpPr/>
            <p:nvPr/>
          </p:nvSpPr>
          <p:spPr>
            <a:xfrm>
              <a:off x="21877997" y="0"/>
              <a:ext cx="2499651" cy="1373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" name="Isosceles Triangle 27"/>
            <p:cNvSpPr/>
            <p:nvPr/>
          </p:nvSpPr>
          <p:spPr>
            <a:xfrm>
              <a:off x="20743332" y="7196667"/>
              <a:ext cx="3634319" cy="653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" name="Isosceles Triangle 28"/>
            <p:cNvSpPr/>
            <p:nvPr/>
          </p:nvSpPr>
          <p:spPr>
            <a:xfrm>
              <a:off x="-1" y="8043333"/>
              <a:ext cx="897467" cy="568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3" name="Title Text"/>
          <p:cNvSpPr txBox="1"/>
          <p:nvPr>
            <p:ph type="title"/>
          </p:nvPr>
        </p:nvSpPr>
        <p:spPr>
          <a:xfrm>
            <a:off x="1219200" y="549275"/>
            <a:ext cx="219456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8204102" y="12268780"/>
            <a:ext cx="343903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685800" marR="0" indent="-6858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3600" u="none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1557337" marR="0" indent="-642937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3600" u="none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2416628" marR="0" indent="-587828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3600" u="none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3429000" marR="0" indent="-6858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3600" u="none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4343400" marR="0" indent="-6858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3600" u="none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5257800" marR="0" indent="-6858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3600" u="none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6172200" marR="0" indent="-6858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3600" u="none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7086600" marR="0" indent="-6858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3600" u="none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8001000" marR="0" indent="-6858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3600" u="none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3" Type="http://schemas.openxmlformats.org/officeDocument/2006/relationships/image" Target="../media/image5.jpeg"/><Relationship Id="rId4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Relationship Id="rId3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84799" y="9167052"/>
            <a:ext cx="2506048" cy="3341397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TextBox 4"/>
          <p:cNvSpPr txBox="1"/>
          <p:nvPr/>
        </p:nvSpPr>
        <p:spPr>
          <a:xfrm>
            <a:off x="4188591" y="8179631"/>
            <a:ext cx="1433805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b="1" sz="4000"/>
            </a:lvl1pPr>
          </a:lstStyle>
          <a:p>
            <a:pPr/>
            <a:r>
              <a:t>International Team of Scientists working at JAMSTEC, Japan</a:t>
            </a:r>
          </a:p>
        </p:txBody>
      </p:sp>
      <p:sp>
        <p:nvSpPr>
          <p:cNvPr id="188" name="TextBox 5"/>
          <p:cNvSpPr txBox="1"/>
          <p:nvPr/>
        </p:nvSpPr>
        <p:spPr>
          <a:xfrm>
            <a:off x="11401012" y="12623027"/>
            <a:ext cx="2935987" cy="101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825500">
              <a:defRPr b="1" sz="3000">
                <a:latin typeface="+mj-lt"/>
                <a:ea typeface="+mj-ea"/>
                <a:cs typeface="+mj-cs"/>
                <a:sym typeface="Helvetica Neue"/>
              </a:defRPr>
            </a:pPr>
            <a:r>
              <a:t>Heather Ritchie</a:t>
            </a:r>
          </a:p>
          <a:p>
            <a:pPr algn="ctr" defTabSz="825500">
              <a:defRPr sz="3000">
                <a:latin typeface="+mj-lt"/>
                <a:ea typeface="+mj-ea"/>
                <a:cs typeface="+mj-cs"/>
                <a:sym typeface="Helvetica Neue"/>
              </a:defRPr>
            </a:pPr>
            <a:r>
              <a:t>Scotland</a:t>
            </a:r>
          </a:p>
        </p:txBody>
      </p:sp>
      <p:sp>
        <p:nvSpPr>
          <p:cNvPr id="189" name="TextBox 6"/>
          <p:cNvSpPr txBox="1"/>
          <p:nvPr/>
        </p:nvSpPr>
        <p:spPr>
          <a:xfrm>
            <a:off x="1101101" y="12635727"/>
            <a:ext cx="3612320" cy="99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Prima Anugerahanti</a:t>
            </a:r>
          </a:p>
          <a:p>
            <a:pPr algn="ctr">
              <a:defRPr sz="3000">
                <a:latin typeface="+mj-lt"/>
                <a:ea typeface="+mj-ea"/>
                <a:cs typeface="+mj-cs"/>
                <a:sym typeface="Helvetica Neue"/>
              </a:defRPr>
            </a:pPr>
            <a:r>
              <a:t>Indonesia </a:t>
            </a:r>
          </a:p>
        </p:txBody>
      </p:sp>
      <p:sp>
        <p:nvSpPr>
          <p:cNvPr id="190" name="TextBox 7"/>
          <p:cNvSpPr txBox="1"/>
          <p:nvPr/>
        </p:nvSpPr>
        <p:spPr>
          <a:xfrm>
            <a:off x="6390780" y="12635727"/>
            <a:ext cx="3416983" cy="99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Gerlien Verhaegen</a:t>
            </a:r>
          </a:p>
          <a:p>
            <a:pPr algn="ctr">
              <a:defRPr sz="3000">
                <a:latin typeface="+mj-lt"/>
                <a:ea typeface="+mj-ea"/>
                <a:cs typeface="+mj-cs"/>
                <a:sym typeface="Helvetica Neue"/>
              </a:defRPr>
            </a:pPr>
            <a:r>
              <a:t>Belgium</a:t>
            </a:r>
          </a:p>
        </p:txBody>
      </p:sp>
      <p:sp>
        <p:nvSpPr>
          <p:cNvPr id="191" name="TextBox 8"/>
          <p:cNvSpPr txBox="1"/>
          <p:nvPr/>
        </p:nvSpPr>
        <p:spPr>
          <a:xfrm>
            <a:off x="19746487" y="12635727"/>
            <a:ext cx="2768465" cy="99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Ettore Barbieri</a:t>
            </a:r>
          </a:p>
          <a:p>
            <a:pPr algn="ctr">
              <a:defRPr sz="3000">
                <a:latin typeface="+mj-lt"/>
                <a:ea typeface="+mj-ea"/>
                <a:cs typeface="+mj-cs"/>
                <a:sym typeface="Helvetica Neue"/>
              </a:defRPr>
            </a:pPr>
            <a:r>
              <a:t>Italy</a:t>
            </a:r>
          </a:p>
        </p:txBody>
      </p:sp>
      <p:sp>
        <p:nvSpPr>
          <p:cNvPr id="192" name="TextBox 9"/>
          <p:cNvSpPr txBox="1"/>
          <p:nvPr/>
        </p:nvSpPr>
        <p:spPr>
          <a:xfrm>
            <a:off x="15448567" y="12635727"/>
            <a:ext cx="2822972" cy="99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/>
            </a:pPr>
            <a:r>
              <a:t>Arthur Bauville</a:t>
            </a:r>
          </a:p>
          <a:p>
            <a:pPr algn="ctr">
              <a:defRPr sz="3000">
                <a:latin typeface="+mj-lt"/>
                <a:ea typeface="+mj-ea"/>
                <a:cs typeface="+mj-cs"/>
                <a:sym typeface="Helvetica Neue"/>
              </a:defRPr>
            </a:pPr>
            <a:r>
              <a:t>France</a:t>
            </a:r>
          </a:p>
        </p:txBody>
      </p:sp>
      <p:pic>
        <p:nvPicPr>
          <p:cNvPr id="19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57618" y="-178744"/>
            <a:ext cx="6560336" cy="3748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8007" y="9157734"/>
            <a:ext cx="4455196" cy="3341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13" descr="Picture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60025" y="128481"/>
            <a:ext cx="6555964" cy="2812164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Title 16"/>
          <p:cNvSpPr txBox="1"/>
          <p:nvPr>
            <p:ph type="ctrTitle"/>
          </p:nvPr>
        </p:nvSpPr>
        <p:spPr>
          <a:xfrm>
            <a:off x="2079593" y="1105704"/>
            <a:ext cx="17472578" cy="6896569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Understanding attitudes, experience and risk factors for domestic violence</a:t>
            </a:r>
          </a:p>
        </p:txBody>
      </p:sp>
      <p:pic>
        <p:nvPicPr>
          <p:cNvPr id="197" name="Picture 21" descr="Picture 2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5897" y="9157734"/>
            <a:ext cx="3960512" cy="3341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icture 22" descr="Picture 2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182445" y="9167052"/>
            <a:ext cx="3600489" cy="3341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24" descr="Picture 2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19456855" y="9584728"/>
            <a:ext cx="3341396" cy="2506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Diagnostic AI-tool"/>
          <p:cNvSpPr txBox="1"/>
          <p:nvPr>
            <p:ph type="title"/>
          </p:nvPr>
        </p:nvSpPr>
        <p:spPr>
          <a:xfrm>
            <a:off x="-14793" y="572510"/>
            <a:ext cx="22771780" cy="2641601"/>
          </a:xfrm>
          <a:prstGeom prst="rect">
            <a:avLst/>
          </a:prstGeom>
        </p:spPr>
        <p:txBody>
          <a:bodyPr/>
          <a:lstStyle/>
          <a:p>
            <a:pPr/>
            <a:r>
              <a:t>Which questions to ask to detect early signs of domestic violence?</a:t>
            </a:r>
          </a:p>
        </p:txBody>
      </p:sp>
      <p:sp>
        <p:nvSpPr>
          <p:cNvPr id="281" name="We aim to predict whether a woman is susceptible to experience domestic violence…"/>
          <p:cNvSpPr txBox="1"/>
          <p:nvPr>
            <p:ph type="body" sz="half" idx="1"/>
          </p:nvPr>
        </p:nvSpPr>
        <p:spPr>
          <a:xfrm>
            <a:off x="1689099" y="10458454"/>
            <a:ext cx="21005802" cy="3908595"/>
          </a:xfrm>
          <a:prstGeom prst="rect">
            <a:avLst/>
          </a:prstGeom>
        </p:spPr>
        <p:txBody>
          <a:bodyPr/>
          <a:lstStyle/>
          <a:p>
            <a:pPr marL="368299" indent="-368299" defTabSz="478790">
              <a:lnSpc>
                <a:spcPct val="90000"/>
              </a:lnSpc>
              <a:spcBef>
                <a:spcPts val="3400"/>
              </a:spcBef>
              <a:defRPr sz="2700"/>
            </a:pPr>
            <a:r>
              <a:t>We aim to predict whether a woman is susceptible to experience domestic violence</a:t>
            </a:r>
          </a:p>
          <a:p>
            <a:pPr marL="368299" indent="-368299" defTabSz="478790">
              <a:lnSpc>
                <a:spcPct val="90000"/>
              </a:lnSpc>
              <a:spcBef>
                <a:spcPts val="3400"/>
              </a:spcBef>
              <a:defRPr sz="2700"/>
            </a:pPr>
            <a:r>
              <a:t>We want a diagnostic test that can be performed in less than two minutes either automatically, on paper, or given by a non-expert.</a:t>
            </a:r>
          </a:p>
          <a:p>
            <a:pPr marL="368299" indent="-368299" defTabSz="478790">
              <a:lnSpc>
                <a:spcPct val="90000"/>
              </a:lnSpc>
              <a:spcBef>
                <a:spcPts val="3400"/>
              </a:spcBef>
              <a:defRPr sz="2700"/>
            </a:pPr>
            <a:r>
              <a:t>We chose a decision-tree for its “white-box” approach. The decision-tree proposes a short series of questions. Each new question is personalized in function of the previous answer, so that the size of the questionnaire can be really small. </a:t>
            </a:r>
          </a:p>
          <a:p>
            <a:pPr marL="368299" indent="-368299" defTabSz="478790">
              <a:lnSpc>
                <a:spcPct val="90000"/>
              </a:lnSpc>
              <a:spcBef>
                <a:spcPts val="3400"/>
              </a:spcBef>
              <a:defRPr sz="2700"/>
            </a:pPr>
            <a:r>
              <a:t>We obtain reasonnably good results by asking less than five questions</a:t>
            </a:r>
          </a:p>
        </p:txBody>
      </p:sp>
      <p:sp>
        <p:nvSpPr>
          <p:cNvPr id="282" name="We aim to predict whether a woman is susceptible to experience domestic violence…"/>
          <p:cNvSpPr txBox="1"/>
          <p:nvPr/>
        </p:nvSpPr>
        <p:spPr>
          <a:xfrm>
            <a:off x="7617284" y="2730078"/>
            <a:ext cx="21005803" cy="3908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68299" indent="-368299" defTabSz="478790">
              <a:lnSpc>
                <a:spcPct val="90000"/>
              </a:lnSpc>
              <a:spcBef>
                <a:spcPts val="3400"/>
              </a:spcBef>
              <a:buClr>
                <a:schemeClr val="accent1"/>
              </a:buClr>
              <a:buSzPct val="80000"/>
              <a:buChar char=""/>
              <a:defRPr sz="2700">
                <a:solidFill>
                  <a:srgbClr val="404040"/>
                </a:solidFill>
              </a:defRPr>
            </a:pPr>
            <a:r>
              <a:t>Decision tree: doesn’t require a computer (paper, dialogue)</a:t>
            </a:r>
          </a:p>
          <a:p>
            <a:pPr marL="368299" indent="-368299" defTabSz="478790">
              <a:lnSpc>
                <a:spcPct val="90000"/>
              </a:lnSpc>
              <a:spcBef>
                <a:spcPts val="3400"/>
              </a:spcBef>
              <a:buClr>
                <a:schemeClr val="accent1"/>
              </a:buClr>
              <a:buSzPct val="80000"/>
              <a:buChar char=""/>
              <a:defRPr sz="2700">
                <a:solidFill>
                  <a:srgbClr val="404040"/>
                </a:solidFill>
              </a:defRPr>
            </a:pPr>
            <a:r>
              <a:t>Hyperparameters were tuned to optimize </a:t>
            </a:r>
            <a:r>
              <a:rPr>
                <a:solidFill>
                  <a:schemeClr val="accent1">
                    <a:lumOff val="-7254"/>
                  </a:schemeClr>
                </a:solidFill>
              </a:rPr>
              <a:t>recall </a:t>
            </a:r>
            <a:r>
              <a:rPr>
                <a:solidFill>
                  <a:srgbClr val="000000"/>
                </a:solidFill>
              </a:rPr>
              <a:t>because:</a:t>
            </a:r>
            <a:endParaRPr>
              <a:solidFill>
                <a:srgbClr val="000000"/>
              </a:solidFill>
            </a:endParaRPr>
          </a:p>
          <a:p>
            <a:pPr lvl="1" marL="1282700" indent="-368300" defTabSz="478790">
              <a:lnSpc>
                <a:spcPct val="90000"/>
              </a:lnSpc>
              <a:spcBef>
                <a:spcPts val="3400"/>
              </a:spcBef>
              <a:buClr>
                <a:schemeClr val="accent1"/>
              </a:buClr>
              <a:buSzPct val="80000"/>
              <a:buChar char=""/>
              <a:defRPr sz="2700">
                <a:solidFill>
                  <a:srgbClr val="404040"/>
                </a:solidFill>
              </a:defRPr>
            </a:pPr>
            <a:r>
              <a:rPr>
                <a:solidFill>
                  <a:srgbClr val="000000"/>
                </a:solidFill>
              </a:rPr>
              <a:t>True positives are women in danger (experiencing physical or sexual violence)</a:t>
            </a:r>
            <a:endParaRPr>
              <a:solidFill>
                <a:srgbClr val="000000"/>
              </a:solidFill>
            </a:endParaRPr>
          </a:p>
          <a:p>
            <a:pPr lvl="1" marL="1282700" indent="-368300" defTabSz="478790">
              <a:lnSpc>
                <a:spcPct val="90000"/>
              </a:lnSpc>
              <a:spcBef>
                <a:spcPts val="3400"/>
              </a:spcBef>
              <a:buClr>
                <a:schemeClr val="accent1"/>
              </a:buClr>
              <a:buSzPct val="80000"/>
              <a:buChar char=""/>
              <a:defRPr sz="2700">
                <a:solidFill>
                  <a:srgbClr val="404040"/>
                </a:solidFill>
              </a:defRPr>
            </a:pPr>
            <a:r>
              <a:rPr>
                <a:solidFill>
                  <a:srgbClr val="000000"/>
                </a:solidFill>
              </a:rPr>
              <a:t>False negatives are women in danger but not detected </a:t>
            </a:r>
            <a:r>
              <a:rPr>
                <a:solidFill>
                  <a:schemeClr val="accent1"/>
                </a:solidFill>
              </a:rPr>
              <a:t>(should be minimized)</a:t>
            </a:r>
            <a:endParaRPr>
              <a:solidFill>
                <a:schemeClr val="accent1"/>
              </a:solidFill>
            </a:endParaRPr>
          </a:p>
          <a:p>
            <a:pPr lvl="1" marL="1282700" indent="-368300" defTabSz="478790">
              <a:lnSpc>
                <a:spcPct val="90000"/>
              </a:lnSpc>
              <a:spcBef>
                <a:spcPts val="3400"/>
              </a:spcBef>
              <a:buClr>
                <a:schemeClr val="accent1"/>
              </a:buClr>
              <a:buSzPct val="80000"/>
              <a:buChar char=""/>
              <a:defRPr sz="2700">
                <a:solidFill>
                  <a:srgbClr val="404040"/>
                </a:solidFill>
              </a:defRPr>
            </a:pPr>
            <a:r>
              <a:rPr>
                <a:solidFill>
                  <a:srgbClr val="000000"/>
                </a:solidFill>
              </a:rPr>
              <a:t>False positives are women who are not experiencing physical violence but may in the future</a:t>
            </a:r>
          </a:p>
        </p:txBody>
      </p:sp>
      <p:sp>
        <p:nvSpPr>
          <p:cNvPr id="283" name="Equation"/>
          <p:cNvSpPr txBox="1"/>
          <p:nvPr/>
        </p:nvSpPr>
        <p:spPr>
          <a:xfrm>
            <a:off x="14730965" y="8642481"/>
            <a:ext cx="7241453" cy="102946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num>
                    <m:den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den>
                  </m:f>
                </m:oMath>
              </m:oMathPara>
            </a14:m>
            <a:endParaRPr sz="35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Distribution of acceptance and experience of domestic violence"/>
          <p:cNvSpPr txBox="1"/>
          <p:nvPr/>
        </p:nvSpPr>
        <p:spPr>
          <a:xfrm>
            <a:off x="246699" y="184075"/>
            <a:ext cx="18052732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520065">
              <a:defRPr sz="7000">
                <a:solidFill>
                  <a:schemeClr val="accent1"/>
                </a:solidFill>
              </a:defRPr>
            </a:lvl1pPr>
          </a:lstStyle>
          <a:p>
            <a:pPr/>
            <a:r>
              <a:t>Predictive features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Main risk factors and pre-violence factors"/>
          <p:cNvSpPr txBox="1"/>
          <p:nvPr>
            <p:ph type="title"/>
          </p:nvPr>
        </p:nvSpPr>
        <p:spPr>
          <a:xfrm>
            <a:off x="459317" y="571500"/>
            <a:ext cx="19257434" cy="2641600"/>
          </a:xfrm>
          <a:prstGeom prst="rect">
            <a:avLst/>
          </a:prstGeom>
        </p:spPr>
        <p:txBody>
          <a:bodyPr/>
          <a:lstStyle>
            <a:lvl1pPr defTabSz="627379">
              <a:defRPr sz="7600"/>
            </a:lvl1pPr>
          </a:lstStyle>
          <a:p>
            <a:pPr/>
            <a:r>
              <a:t>Can we use these data to predict which women are at most risk of future violence?</a:t>
            </a:r>
          </a:p>
        </p:txBody>
      </p:sp>
      <p:pic>
        <p:nvPicPr>
          <p:cNvPr id="28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2100" y="3582194"/>
            <a:ext cx="3200400" cy="914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4158" y="5245892"/>
            <a:ext cx="8667753" cy="5922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3567" y="5667864"/>
            <a:ext cx="4627033" cy="6406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onclusion"/>
          <p:cNvSpPr txBox="1"/>
          <p:nvPr>
            <p:ph type="title"/>
          </p:nvPr>
        </p:nvSpPr>
        <p:spPr>
          <a:xfrm>
            <a:off x="1354667" y="1219200"/>
            <a:ext cx="17193338" cy="2641600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94" name="Double-click to edit"/>
          <p:cNvSpPr txBox="1"/>
          <p:nvPr>
            <p:ph type="body" sz="half" idx="1"/>
          </p:nvPr>
        </p:nvSpPr>
        <p:spPr>
          <a:xfrm>
            <a:off x="1354667" y="4321178"/>
            <a:ext cx="17193338" cy="776154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MI scores Congo vs Ben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 scores Congo vs Benin</a:t>
            </a:r>
          </a:p>
        </p:txBody>
      </p:sp>
      <p:sp>
        <p:nvSpPr>
          <p:cNvPr id="297" name="Congo"/>
          <p:cNvSpPr txBox="1"/>
          <p:nvPr/>
        </p:nvSpPr>
        <p:spPr>
          <a:xfrm>
            <a:off x="14218117" y="2286084"/>
            <a:ext cx="2475097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762EB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:r>
              <a:t>Congo</a:t>
            </a:r>
          </a:p>
        </p:txBody>
      </p:sp>
      <p:sp>
        <p:nvSpPr>
          <p:cNvPr id="298" name="Benin"/>
          <p:cNvSpPr txBox="1"/>
          <p:nvPr/>
        </p:nvSpPr>
        <p:spPr>
          <a:xfrm>
            <a:off x="839206" y="1600495"/>
            <a:ext cx="2227670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762EB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:r>
              <a:t>Benin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Diagnostic to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Diagnostic tool</a:t>
            </a:r>
          </a:p>
        </p:txBody>
      </p:sp>
      <p:sp>
        <p:nvSpPr>
          <p:cNvPr id="301" name="The DHS program questionnaire is very long (&gt;50 pages). It cannot be performed casually, but it may already contain the right questions for a quick diagnostic…"/>
          <p:cNvSpPr txBox="1"/>
          <p:nvPr>
            <p:ph type="body" idx="1"/>
          </p:nvPr>
        </p:nvSpPr>
        <p:spPr>
          <a:xfrm>
            <a:off x="1066260" y="4090249"/>
            <a:ext cx="22251480" cy="9296402"/>
          </a:xfrm>
          <a:prstGeom prst="rect">
            <a:avLst/>
          </a:prstGeom>
        </p:spPr>
        <p:txBody>
          <a:bodyPr/>
          <a:lstStyle/>
          <a:p>
            <a:pPr/>
            <a:r>
              <a:t>The DHS program questionnaire is very long (&gt;50 pages). It cannot be performed casually, but it may already contain the right questions for a quick diagnostic</a:t>
            </a:r>
          </a:p>
          <a:p>
            <a:pPr/>
            <a:r>
              <a:t>We use a decision tree classification model:</a:t>
            </a:r>
          </a:p>
          <a:p>
            <a:pPr lvl="1">
              <a:spcBef>
                <a:spcPts val="3000"/>
              </a:spcBef>
              <a:defRPr sz="3500"/>
            </a:pPr>
            <a:r>
              <a:t>short personalized questionnaire</a:t>
            </a:r>
          </a:p>
          <a:p>
            <a:pPr lvl="1">
              <a:spcBef>
                <a:spcPts val="3000"/>
              </a:spcBef>
              <a:defRPr sz="3500"/>
            </a:pPr>
            <a:r>
              <a:t>implementable without computer by a non-expert (i.e. deployable in developing countries)</a:t>
            </a:r>
          </a:p>
          <a:p>
            <a:pPr lvl="1">
              <a:spcBef>
                <a:spcPts val="3000"/>
              </a:spcBef>
              <a:defRPr sz="3500"/>
            </a:pPr>
            <a:r>
              <a:t>Test under 2 minutes (less than 5 questions) -&gt; the test can be taken during routine visit to the doctor or administration, even in the presence of the husband</a:t>
            </a:r>
          </a:p>
          <a:p>
            <a:pPr lvl="1">
              <a:spcBef>
                <a:spcPts val="3000"/>
              </a:spcBef>
              <a:defRPr sz="3500"/>
            </a:pPr>
            <a:r>
              <a:t>Ideally, the model should be </a:t>
            </a:r>
            <a:r>
              <a:rPr>
                <a:solidFill>
                  <a:srgbClr val="EE230C"/>
                </a:solidFill>
              </a:rPr>
              <a:t>universal</a:t>
            </a:r>
            <a:r>
              <a:t> and </a:t>
            </a:r>
            <a:r>
              <a:rPr>
                <a:solidFill>
                  <a:srgbClr val="EE230C"/>
                </a:solidFill>
              </a:rPr>
              <a:t>predictive</a:t>
            </a:r>
          </a:p>
        </p:txBody>
      </p:sp>
      <p:pic>
        <p:nvPicPr>
          <p:cNvPr id="302" name="Screen Shot 2021-03-12 at 16.57.02.png" descr="Screen Shot 2021-03-12 at 16.57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92692" y="-132572"/>
            <a:ext cx="6240581" cy="4382006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Goal: identify women at risk of domestic violence as part of routine task"/>
          <p:cNvSpPr txBox="1"/>
          <p:nvPr/>
        </p:nvSpPr>
        <p:spPr>
          <a:xfrm>
            <a:off x="804717" y="2599758"/>
            <a:ext cx="15450505" cy="153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spcBef>
                <a:spcPts val="5900"/>
              </a:spcBef>
              <a:defRPr sz="48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Goal: identify women at risk of domestic violence as part of routine task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Diagram 1"/>
          <p:cNvGrpSpPr/>
          <p:nvPr/>
        </p:nvGrpSpPr>
        <p:grpSpPr>
          <a:xfrm>
            <a:off x="973010" y="3600359"/>
            <a:ext cx="10605770" cy="6571816"/>
            <a:chOff x="0" y="0"/>
            <a:chExt cx="10605768" cy="6571814"/>
          </a:xfrm>
        </p:grpSpPr>
        <p:grpSp>
          <p:nvGrpSpPr>
            <p:cNvPr id="309" name="Group"/>
            <p:cNvGrpSpPr/>
            <p:nvPr/>
          </p:nvGrpSpPr>
          <p:grpSpPr>
            <a:xfrm>
              <a:off x="0" y="1038294"/>
              <a:ext cx="5941173" cy="5533521"/>
              <a:chOff x="0" y="0"/>
              <a:chExt cx="5941172" cy="5533519"/>
            </a:xfrm>
          </p:grpSpPr>
          <p:sp>
            <p:nvSpPr>
              <p:cNvPr id="307" name="Oval"/>
              <p:cNvSpPr/>
              <p:nvPr/>
            </p:nvSpPr>
            <p:spPr>
              <a:xfrm>
                <a:off x="-1" y="0"/>
                <a:ext cx="5941174" cy="5533520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700"/>
                  </a:spcBef>
                </a:pPr>
              </a:p>
            </p:txBody>
          </p:sp>
          <p:sp>
            <p:nvSpPr>
              <p:cNvPr id="308" name="Think Violence is Acceptable 31.6%"/>
              <p:cNvSpPr txBox="1"/>
              <p:nvPr/>
            </p:nvSpPr>
            <p:spPr>
              <a:xfrm>
                <a:off x="829623" y="2077149"/>
                <a:ext cx="3425541" cy="1379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1500"/>
                  </a:spcBef>
                  <a:defRPr sz="3200"/>
                </a:pPr>
                <a:r>
                  <a:t>Think Violence is Acceptable </a:t>
                </a:r>
                <a:r>
                  <a:rPr b="1" sz="3600"/>
                  <a:t>31.6%</a:t>
                </a:r>
              </a:p>
            </p:txBody>
          </p:sp>
        </p:grpSp>
        <p:grpSp>
          <p:nvGrpSpPr>
            <p:cNvPr id="312" name="Group"/>
            <p:cNvGrpSpPr/>
            <p:nvPr/>
          </p:nvGrpSpPr>
          <p:grpSpPr>
            <a:xfrm>
              <a:off x="3971325" y="0"/>
              <a:ext cx="6634444" cy="6571815"/>
              <a:chOff x="0" y="0"/>
              <a:chExt cx="6634443" cy="6571814"/>
            </a:xfrm>
          </p:grpSpPr>
          <p:sp>
            <p:nvSpPr>
              <p:cNvPr id="310" name="Oval"/>
              <p:cNvSpPr/>
              <p:nvPr/>
            </p:nvSpPr>
            <p:spPr>
              <a:xfrm>
                <a:off x="0" y="-1"/>
                <a:ext cx="6634444" cy="6571816"/>
              </a:xfrm>
              <a:prstGeom prst="ellipse">
                <a:avLst/>
              </a:prstGeom>
              <a:solidFill>
                <a:schemeClr val="accent5">
                  <a:alpha val="50000"/>
                </a:scheme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700"/>
                  </a:spcBef>
                </a:pPr>
              </a:p>
            </p:txBody>
          </p:sp>
          <p:sp>
            <p:nvSpPr>
              <p:cNvPr id="311" name="Received Emotional Violence 9.94%"/>
              <p:cNvSpPr txBox="1"/>
              <p:nvPr/>
            </p:nvSpPr>
            <p:spPr>
              <a:xfrm>
                <a:off x="1882747" y="2795051"/>
                <a:ext cx="3825266" cy="9817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1500"/>
                  </a:spcBef>
                  <a:defRPr sz="3200"/>
                </a:pPr>
                <a:r>
                  <a:t>Received Emotional Violence</a:t>
                </a:r>
                <a:r>
                  <a:rPr b="1"/>
                  <a:t> </a:t>
                </a:r>
                <a:r>
                  <a:rPr b="1" sz="3800"/>
                  <a:t>9.94%</a:t>
                </a:r>
              </a:p>
            </p:txBody>
          </p:sp>
        </p:grpSp>
      </p:grpSp>
      <p:grpSp>
        <p:nvGrpSpPr>
          <p:cNvPr id="320" name="Diagram 2"/>
          <p:cNvGrpSpPr/>
          <p:nvPr/>
        </p:nvGrpSpPr>
        <p:grpSpPr>
          <a:xfrm>
            <a:off x="11814232" y="3600359"/>
            <a:ext cx="10605770" cy="6571816"/>
            <a:chOff x="0" y="0"/>
            <a:chExt cx="10605768" cy="6571814"/>
          </a:xfrm>
        </p:grpSpPr>
        <p:grpSp>
          <p:nvGrpSpPr>
            <p:cNvPr id="316" name="Group"/>
            <p:cNvGrpSpPr/>
            <p:nvPr/>
          </p:nvGrpSpPr>
          <p:grpSpPr>
            <a:xfrm>
              <a:off x="0" y="1038294"/>
              <a:ext cx="5941173" cy="5533521"/>
              <a:chOff x="0" y="0"/>
              <a:chExt cx="5941172" cy="5533519"/>
            </a:xfrm>
          </p:grpSpPr>
          <p:sp>
            <p:nvSpPr>
              <p:cNvPr id="314" name="Oval"/>
              <p:cNvSpPr/>
              <p:nvPr/>
            </p:nvSpPr>
            <p:spPr>
              <a:xfrm>
                <a:off x="-1" y="0"/>
                <a:ext cx="5941174" cy="5533520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700"/>
                  </a:spcBef>
                </a:pPr>
              </a:p>
            </p:txBody>
          </p:sp>
          <p:sp>
            <p:nvSpPr>
              <p:cNvPr id="315" name="Think Violence is Acceptable 31.6%"/>
              <p:cNvSpPr txBox="1"/>
              <p:nvPr/>
            </p:nvSpPr>
            <p:spPr>
              <a:xfrm>
                <a:off x="829623" y="2077149"/>
                <a:ext cx="3425541" cy="1379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1500"/>
                  </a:spcBef>
                  <a:defRPr sz="3200"/>
                </a:pPr>
                <a:r>
                  <a:t>Think Violence is Acceptable </a:t>
                </a:r>
                <a:r>
                  <a:rPr b="1" sz="3600"/>
                  <a:t>31.6%</a:t>
                </a:r>
              </a:p>
            </p:txBody>
          </p:sp>
        </p:grpSp>
        <p:grpSp>
          <p:nvGrpSpPr>
            <p:cNvPr id="319" name="Group"/>
            <p:cNvGrpSpPr/>
            <p:nvPr/>
          </p:nvGrpSpPr>
          <p:grpSpPr>
            <a:xfrm>
              <a:off x="3971325" y="0"/>
              <a:ext cx="6634444" cy="6571815"/>
              <a:chOff x="0" y="0"/>
              <a:chExt cx="6634443" cy="6571814"/>
            </a:xfrm>
          </p:grpSpPr>
          <p:sp>
            <p:nvSpPr>
              <p:cNvPr id="317" name="Oval"/>
              <p:cNvSpPr/>
              <p:nvPr/>
            </p:nvSpPr>
            <p:spPr>
              <a:xfrm>
                <a:off x="0" y="-1"/>
                <a:ext cx="6634444" cy="6571816"/>
              </a:xfrm>
              <a:prstGeom prst="ellipse">
                <a:avLst/>
              </a:prstGeom>
              <a:solidFill>
                <a:schemeClr val="accent5">
                  <a:alpha val="50000"/>
                </a:scheme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700"/>
                  </a:spcBef>
                </a:pPr>
              </a:p>
            </p:txBody>
          </p:sp>
          <p:sp>
            <p:nvSpPr>
              <p:cNvPr id="318" name="Received…"/>
              <p:cNvSpPr txBox="1"/>
              <p:nvPr/>
            </p:nvSpPr>
            <p:spPr>
              <a:xfrm>
                <a:off x="1882747" y="2498252"/>
                <a:ext cx="3825266" cy="15753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1300"/>
                  </a:spcBef>
                  <a:defRPr sz="3200"/>
                </a:pPr>
                <a:r>
                  <a:t>Received </a:t>
                </a:r>
              </a:p>
              <a:p>
                <a:pPr algn="ctr" defTabSz="1422400">
                  <a:lnSpc>
                    <a:spcPct val="90000"/>
                  </a:lnSpc>
                  <a:spcBef>
                    <a:spcPts val="1500"/>
                  </a:spcBef>
                  <a:defRPr sz="3200"/>
                </a:pPr>
                <a:r>
                  <a:t>Physical Violence </a:t>
                </a:r>
                <a:r>
                  <a:rPr b="1" sz="3600"/>
                  <a:t>4.52</a:t>
                </a:r>
                <a:r>
                  <a:rPr b="1" sz="3800"/>
                  <a:t>%</a:t>
                </a:r>
              </a:p>
            </p:txBody>
          </p:sp>
        </p:grpSp>
      </p:grpSp>
      <p:sp>
        <p:nvSpPr>
          <p:cNvPr id="321" name="TextBox 3"/>
          <p:cNvSpPr txBox="1"/>
          <p:nvPr/>
        </p:nvSpPr>
        <p:spPr>
          <a:xfrm>
            <a:off x="832267" y="10210347"/>
            <a:ext cx="10536250" cy="261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7200">
                <a:solidFill>
                  <a:srgbClr val="762EB1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820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𝟒</m:t>
                  </m:r>
                  <m:r>
                    <a:rPr xmlns:a="http://schemas.openxmlformats.org/drawingml/2006/main" sz="820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xmlns:a="http://schemas.openxmlformats.org/drawingml/2006/main" sz="820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820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𝟔</m:t>
                  </m:r>
                  <m:r>
                    <a:rPr xmlns:a="http://schemas.openxmlformats.org/drawingml/2006/main" sz="820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𝟐</m:t>
                  </m:r>
                  <m:r>
                    <a:rPr xmlns:a="http://schemas.openxmlformats.org/drawingml/2006/main" sz="820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%</m:t>
                  </m:r>
                  <m:r>
                    <a:rPr xmlns:a="http://schemas.openxmlformats.org/drawingml/2006/main" sz="8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</m:oMath>
              </m:oMathPara>
            </a14:m>
          </a:p>
          <a:p>
            <a:pPr>
              <a:defRPr sz="4800"/>
            </a:pPr>
            <a:r>
              <a:t>Probability of Accepting violence after experiencing </a:t>
            </a:r>
            <a:r>
              <a:rPr u="sng"/>
              <a:t>emotional violence</a:t>
            </a:r>
          </a:p>
        </p:txBody>
      </p:sp>
      <p:sp>
        <p:nvSpPr>
          <p:cNvPr id="322" name="TextBox 4"/>
          <p:cNvSpPr txBox="1"/>
          <p:nvPr/>
        </p:nvSpPr>
        <p:spPr>
          <a:xfrm>
            <a:off x="12431505" y="10172173"/>
            <a:ext cx="10536249" cy="2619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7200">
                <a:solidFill>
                  <a:srgbClr val="762EB1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820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𝟒</m:t>
                  </m:r>
                  <m:r>
                    <a:rPr xmlns:a="http://schemas.openxmlformats.org/drawingml/2006/main" sz="820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𝟕</m:t>
                  </m:r>
                  <m:r>
                    <a:rPr xmlns:a="http://schemas.openxmlformats.org/drawingml/2006/main" sz="820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820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xmlns:a="http://schemas.openxmlformats.org/drawingml/2006/main" sz="820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𝟗</m:t>
                  </m:r>
                  <m:r>
                    <a:rPr xmlns:a="http://schemas.openxmlformats.org/drawingml/2006/main" sz="820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%</m:t>
                  </m:r>
                  <m:r>
                    <a:rPr xmlns:a="http://schemas.openxmlformats.org/drawingml/2006/main" sz="8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</m:oMath>
              </m:oMathPara>
            </a14:m>
          </a:p>
          <a:p>
            <a:pPr>
              <a:defRPr sz="4800"/>
            </a:pPr>
            <a:r>
              <a:t>Probability of Accepting violence after experiencing </a:t>
            </a:r>
            <a:r>
              <a:rPr u="sng"/>
              <a:t>physical violence</a:t>
            </a:r>
          </a:p>
        </p:txBody>
      </p:sp>
      <p:sp>
        <p:nvSpPr>
          <p:cNvPr id="323" name="Distribution of acceptance and experience of domestic violence"/>
          <p:cNvSpPr txBox="1"/>
          <p:nvPr/>
        </p:nvSpPr>
        <p:spPr>
          <a:xfrm>
            <a:off x="246699" y="184075"/>
            <a:ext cx="18052732" cy="217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520065">
              <a:defRPr sz="7000">
                <a:solidFill>
                  <a:schemeClr val="accent1"/>
                </a:solidFill>
              </a:defRPr>
            </a:pPr>
            <a:r>
              <a:t>Probabilities for </a:t>
            </a:r>
            <a:r>
              <a:rPr b="1"/>
              <a:t>accepting</a:t>
            </a:r>
            <a:r>
              <a:t> types of domestic violence</a:t>
            </a:r>
          </a:p>
        </p:txBody>
      </p:sp>
      <p:sp>
        <p:nvSpPr>
          <p:cNvPr id="324" name="Distribution of acceptance and experience of domestic violence"/>
          <p:cNvSpPr txBox="1"/>
          <p:nvPr/>
        </p:nvSpPr>
        <p:spPr>
          <a:xfrm>
            <a:off x="246700" y="2527769"/>
            <a:ext cx="8920038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520065">
              <a:defRPr b="1" sz="7000">
                <a:solidFill>
                  <a:schemeClr val="accent1"/>
                </a:solidFill>
              </a:defRPr>
            </a:lvl1pPr>
          </a:lstStyle>
          <a:p>
            <a:pPr/>
            <a:r>
              <a:t>Case Study 1 - BENIN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Diagram 1"/>
          <p:cNvGrpSpPr/>
          <p:nvPr/>
        </p:nvGrpSpPr>
        <p:grpSpPr>
          <a:xfrm>
            <a:off x="973010" y="3638459"/>
            <a:ext cx="10605770" cy="6571816"/>
            <a:chOff x="0" y="0"/>
            <a:chExt cx="10605768" cy="6571814"/>
          </a:xfrm>
        </p:grpSpPr>
        <p:grpSp>
          <p:nvGrpSpPr>
            <p:cNvPr id="328" name="Group"/>
            <p:cNvGrpSpPr/>
            <p:nvPr/>
          </p:nvGrpSpPr>
          <p:grpSpPr>
            <a:xfrm>
              <a:off x="0" y="1038294"/>
              <a:ext cx="5941173" cy="5533521"/>
              <a:chOff x="0" y="0"/>
              <a:chExt cx="5941172" cy="5533519"/>
            </a:xfrm>
          </p:grpSpPr>
          <p:sp>
            <p:nvSpPr>
              <p:cNvPr id="326" name="Oval"/>
              <p:cNvSpPr/>
              <p:nvPr/>
            </p:nvSpPr>
            <p:spPr>
              <a:xfrm>
                <a:off x="-1" y="0"/>
                <a:ext cx="5941174" cy="5533520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700"/>
                  </a:spcBef>
                </a:pPr>
              </a:p>
            </p:txBody>
          </p:sp>
          <p:sp>
            <p:nvSpPr>
              <p:cNvPr id="327" name="Think Violence is Acceptable 75.49%"/>
              <p:cNvSpPr txBox="1"/>
              <p:nvPr/>
            </p:nvSpPr>
            <p:spPr>
              <a:xfrm>
                <a:off x="829623" y="2077149"/>
                <a:ext cx="3425541" cy="1379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1500"/>
                  </a:spcBef>
                  <a:defRPr sz="3200"/>
                </a:pPr>
                <a:r>
                  <a:t>Think Violence is Acceptable </a:t>
                </a:r>
                <a:r>
                  <a:rPr b="1" sz="3600"/>
                  <a:t>75.49%</a:t>
                </a:r>
              </a:p>
            </p:txBody>
          </p:sp>
        </p:grpSp>
        <p:grpSp>
          <p:nvGrpSpPr>
            <p:cNvPr id="331" name="Group"/>
            <p:cNvGrpSpPr/>
            <p:nvPr/>
          </p:nvGrpSpPr>
          <p:grpSpPr>
            <a:xfrm>
              <a:off x="3971325" y="0"/>
              <a:ext cx="6634444" cy="6571815"/>
              <a:chOff x="0" y="0"/>
              <a:chExt cx="6634443" cy="6571814"/>
            </a:xfrm>
          </p:grpSpPr>
          <p:sp>
            <p:nvSpPr>
              <p:cNvPr id="329" name="Oval"/>
              <p:cNvSpPr/>
              <p:nvPr/>
            </p:nvSpPr>
            <p:spPr>
              <a:xfrm>
                <a:off x="0" y="-1"/>
                <a:ext cx="6634444" cy="6571816"/>
              </a:xfrm>
              <a:prstGeom prst="ellipse">
                <a:avLst/>
              </a:prstGeom>
              <a:solidFill>
                <a:schemeClr val="accent5">
                  <a:alpha val="50000"/>
                </a:scheme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700"/>
                  </a:spcBef>
                </a:pPr>
              </a:p>
            </p:txBody>
          </p:sp>
          <p:sp>
            <p:nvSpPr>
              <p:cNvPr id="330" name="Received Emotional Violence 14.02%"/>
              <p:cNvSpPr txBox="1"/>
              <p:nvPr/>
            </p:nvSpPr>
            <p:spPr>
              <a:xfrm>
                <a:off x="1882747" y="2795051"/>
                <a:ext cx="3825266" cy="9817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1500"/>
                  </a:spcBef>
                  <a:defRPr sz="3200"/>
                </a:pPr>
                <a:r>
                  <a:t>Received Emotional Violence</a:t>
                </a:r>
                <a:r>
                  <a:rPr b="1"/>
                  <a:t> </a:t>
                </a:r>
                <a:r>
                  <a:rPr b="1" sz="3600"/>
                  <a:t>14.02</a:t>
                </a:r>
                <a:r>
                  <a:rPr b="1" sz="3800"/>
                  <a:t>%</a:t>
                </a:r>
              </a:p>
            </p:txBody>
          </p:sp>
        </p:grpSp>
      </p:grpSp>
      <p:grpSp>
        <p:nvGrpSpPr>
          <p:cNvPr id="339" name="Diagram 2"/>
          <p:cNvGrpSpPr/>
          <p:nvPr/>
        </p:nvGrpSpPr>
        <p:grpSpPr>
          <a:xfrm>
            <a:off x="11776132" y="3747776"/>
            <a:ext cx="10605770" cy="6571816"/>
            <a:chOff x="0" y="0"/>
            <a:chExt cx="10605768" cy="6571814"/>
          </a:xfrm>
        </p:grpSpPr>
        <p:grpSp>
          <p:nvGrpSpPr>
            <p:cNvPr id="335" name="Group"/>
            <p:cNvGrpSpPr/>
            <p:nvPr/>
          </p:nvGrpSpPr>
          <p:grpSpPr>
            <a:xfrm>
              <a:off x="0" y="519147"/>
              <a:ext cx="5941173" cy="5533521"/>
              <a:chOff x="0" y="0"/>
              <a:chExt cx="5941172" cy="5533519"/>
            </a:xfrm>
          </p:grpSpPr>
          <p:sp>
            <p:nvSpPr>
              <p:cNvPr id="333" name="Oval"/>
              <p:cNvSpPr/>
              <p:nvPr/>
            </p:nvSpPr>
            <p:spPr>
              <a:xfrm>
                <a:off x="-1" y="0"/>
                <a:ext cx="5941174" cy="5533520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700"/>
                  </a:spcBef>
                </a:pPr>
              </a:p>
            </p:txBody>
          </p:sp>
          <p:sp>
            <p:nvSpPr>
              <p:cNvPr id="334" name="Think Violence is Acceptable 75.49%"/>
              <p:cNvSpPr txBox="1"/>
              <p:nvPr/>
            </p:nvSpPr>
            <p:spPr>
              <a:xfrm>
                <a:off x="829623" y="2077149"/>
                <a:ext cx="3425541" cy="1379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1500"/>
                  </a:spcBef>
                  <a:defRPr sz="3200"/>
                </a:pPr>
                <a:r>
                  <a:t>Think Violence is Acceptable </a:t>
                </a:r>
                <a:r>
                  <a:rPr b="1" sz="3600"/>
                  <a:t>75.49%</a:t>
                </a:r>
              </a:p>
            </p:txBody>
          </p:sp>
        </p:grpSp>
        <p:grpSp>
          <p:nvGrpSpPr>
            <p:cNvPr id="338" name="Group"/>
            <p:cNvGrpSpPr/>
            <p:nvPr/>
          </p:nvGrpSpPr>
          <p:grpSpPr>
            <a:xfrm>
              <a:off x="3971325" y="0"/>
              <a:ext cx="6634444" cy="6571815"/>
              <a:chOff x="0" y="0"/>
              <a:chExt cx="6634443" cy="6571814"/>
            </a:xfrm>
          </p:grpSpPr>
          <p:sp>
            <p:nvSpPr>
              <p:cNvPr id="336" name="Oval"/>
              <p:cNvSpPr/>
              <p:nvPr/>
            </p:nvSpPr>
            <p:spPr>
              <a:xfrm>
                <a:off x="0" y="-1"/>
                <a:ext cx="6634444" cy="6571816"/>
              </a:xfrm>
              <a:prstGeom prst="ellipse">
                <a:avLst/>
              </a:prstGeom>
              <a:solidFill>
                <a:schemeClr val="accent5">
                  <a:alpha val="50000"/>
                </a:scheme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700"/>
                  </a:spcBef>
                </a:pPr>
              </a:p>
            </p:txBody>
          </p:sp>
          <p:sp>
            <p:nvSpPr>
              <p:cNvPr id="337" name="Received…"/>
              <p:cNvSpPr txBox="1"/>
              <p:nvPr/>
            </p:nvSpPr>
            <p:spPr>
              <a:xfrm>
                <a:off x="1882747" y="2498252"/>
                <a:ext cx="3825266" cy="15753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1300"/>
                  </a:spcBef>
                  <a:defRPr sz="3200"/>
                </a:pPr>
                <a:r>
                  <a:t>Received </a:t>
                </a:r>
              </a:p>
              <a:p>
                <a:pPr algn="ctr" defTabSz="1422400">
                  <a:lnSpc>
                    <a:spcPct val="90000"/>
                  </a:lnSpc>
                  <a:spcBef>
                    <a:spcPts val="1500"/>
                  </a:spcBef>
                  <a:defRPr sz="3200"/>
                </a:pPr>
                <a:r>
                  <a:t>Physical Violence</a:t>
                </a:r>
                <a:r>
                  <a:rPr sz="2400"/>
                  <a:t> </a:t>
                </a:r>
                <a:r>
                  <a:rPr b="1" sz="3600"/>
                  <a:t>18.52</a:t>
                </a:r>
                <a:r>
                  <a:rPr b="1" sz="3800"/>
                  <a:t>%</a:t>
                </a:r>
              </a:p>
            </p:txBody>
          </p:sp>
        </p:grpSp>
      </p:grpSp>
      <p:sp>
        <p:nvSpPr>
          <p:cNvPr id="340" name="TextBox 3"/>
          <p:cNvSpPr txBox="1"/>
          <p:nvPr/>
        </p:nvSpPr>
        <p:spPr>
          <a:xfrm>
            <a:off x="744550" y="10342560"/>
            <a:ext cx="10536250" cy="2619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7200">
                <a:solidFill>
                  <a:srgbClr val="762EB1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𝟖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𝟔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𝟔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𝟑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%</m:t>
                  </m:r>
                  <m:r>
                    <a:rPr xmlns:a="http://schemas.openxmlformats.org/drawingml/2006/main" sz="8250" i="1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m:t/>
                  </m:r>
                </m:oMath>
              </m:oMathPara>
            </a14:m>
            <a:endParaRPr>
              <a:solidFill>
                <a:srgbClr val="FF0000"/>
              </a:solidFill>
            </a:endParaRPr>
          </a:p>
          <a:p>
            <a:pPr>
              <a:defRPr sz="4800"/>
            </a:pPr>
            <a:r>
              <a:t>Probability of Accepting violence after experiencing </a:t>
            </a:r>
            <a:r>
              <a:rPr u="sng"/>
              <a:t>emotional violence</a:t>
            </a:r>
          </a:p>
        </p:txBody>
      </p:sp>
      <p:sp>
        <p:nvSpPr>
          <p:cNvPr id="341" name="TextBox 4"/>
          <p:cNvSpPr txBox="1"/>
          <p:nvPr/>
        </p:nvSpPr>
        <p:spPr>
          <a:xfrm>
            <a:off x="12106549" y="10342560"/>
            <a:ext cx="10536249" cy="2619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7200">
                <a:solidFill>
                  <a:srgbClr val="762EB1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𝟖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𝟕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𝟐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𝟒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%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/>
                  </m:r>
                </m:oMath>
              </m:oMathPara>
            </a14:m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defRPr sz="4800"/>
            </a:pPr>
            <a:r>
              <a:t>Probability of Accepting violence after experiencing </a:t>
            </a:r>
            <a:r>
              <a:rPr u="sng"/>
              <a:t>physical violence</a:t>
            </a:r>
          </a:p>
        </p:txBody>
      </p:sp>
      <p:sp>
        <p:nvSpPr>
          <p:cNvPr id="342" name="Distribution of acceptance and experience of domestic violence"/>
          <p:cNvSpPr txBox="1"/>
          <p:nvPr/>
        </p:nvSpPr>
        <p:spPr>
          <a:xfrm>
            <a:off x="246699" y="184075"/>
            <a:ext cx="18052732" cy="217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520065">
              <a:defRPr sz="7000">
                <a:solidFill>
                  <a:schemeClr val="accent1"/>
                </a:solidFill>
              </a:defRPr>
            </a:pPr>
            <a:r>
              <a:t>Probabilities for </a:t>
            </a:r>
            <a:r>
              <a:rPr b="1"/>
              <a:t>accepting</a:t>
            </a:r>
            <a:r>
              <a:t> types of domestic violence</a:t>
            </a:r>
          </a:p>
        </p:txBody>
      </p:sp>
      <p:sp>
        <p:nvSpPr>
          <p:cNvPr id="343" name="Distribution of acceptance and experience of domestic violence"/>
          <p:cNvSpPr txBox="1"/>
          <p:nvPr/>
        </p:nvSpPr>
        <p:spPr>
          <a:xfrm>
            <a:off x="246699" y="2527769"/>
            <a:ext cx="9499281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520065">
              <a:defRPr b="1" sz="7000">
                <a:solidFill>
                  <a:schemeClr val="accent1"/>
                </a:solidFill>
              </a:defRPr>
            </a:lvl1pPr>
          </a:lstStyle>
          <a:p>
            <a:pPr/>
            <a:r>
              <a:t>Case Study 2 - CONGO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Diagram 5"/>
          <p:cNvGrpSpPr/>
          <p:nvPr/>
        </p:nvGrpSpPr>
        <p:grpSpPr>
          <a:xfrm>
            <a:off x="5953895" y="3134146"/>
            <a:ext cx="10758055" cy="6571816"/>
            <a:chOff x="0" y="0"/>
            <a:chExt cx="10758054" cy="6571814"/>
          </a:xfrm>
        </p:grpSpPr>
        <p:grpSp>
          <p:nvGrpSpPr>
            <p:cNvPr id="347" name="Group"/>
            <p:cNvGrpSpPr/>
            <p:nvPr/>
          </p:nvGrpSpPr>
          <p:grpSpPr>
            <a:xfrm>
              <a:off x="0" y="519147"/>
              <a:ext cx="5941173" cy="5533521"/>
              <a:chOff x="0" y="0"/>
              <a:chExt cx="5941172" cy="5533519"/>
            </a:xfrm>
          </p:grpSpPr>
          <p:sp>
            <p:nvSpPr>
              <p:cNvPr id="345" name="Oval"/>
              <p:cNvSpPr/>
              <p:nvPr/>
            </p:nvSpPr>
            <p:spPr>
              <a:xfrm>
                <a:off x="-1" y="0"/>
                <a:ext cx="5941174" cy="5533520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700"/>
                  </a:spcBef>
                </a:pPr>
              </a:p>
            </p:txBody>
          </p:sp>
          <p:sp>
            <p:nvSpPr>
              <p:cNvPr id="346" name="Received Physical Violence 18.52%"/>
              <p:cNvSpPr txBox="1"/>
              <p:nvPr/>
            </p:nvSpPr>
            <p:spPr>
              <a:xfrm>
                <a:off x="829622" y="2275904"/>
                <a:ext cx="3425541" cy="9817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1500"/>
                  </a:spcBef>
                  <a:defRPr sz="3200"/>
                </a:pPr>
                <a:r>
                  <a:t>Received Physical Violence </a:t>
                </a:r>
                <a:r>
                  <a:rPr b="1" sz="3600"/>
                  <a:t>18.52</a:t>
                </a:r>
                <a:r>
                  <a:rPr b="1" sz="3800"/>
                  <a:t>%</a:t>
                </a:r>
              </a:p>
            </p:txBody>
          </p:sp>
        </p:grpSp>
        <p:grpSp>
          <p:nvGrpSpPr>
            <p:cNvPr id="350" name="Group"/>
            <p:cNvGrpSpPr/>
            <p:nvPr/>
          </p:nvGrpSpPr>
          <p:grpSpPr>
            <a:xfrm>
              <a:off x="4123610" y="0"/>
              <a:ext cx="6634445" cy="6571815"/>
              <a:chOff x="0" y="0"/>
              <a:chExt cx="6634443" cy="6571814"/>
            </a:xfrm>
          </p:grpSpPr>
          <p:sp>
            <p:nvSpPr>
              <p:cNvPr id="348" name="Oval"/>
              <p:cNvSpPr/>
              <p:nvPr/>
            </p:nvSpPr>
            <p:spPr>
              <a:xfrm>
                <a:off x="0" y="-1"/>
                <a:ext cx="6634444" cy="6571816"/>
              </a:xfrm>
              <a:prstGeom prst="ellipse">
                <a:avLst/>
              </a:prstGeom>
              <a:solidFill>
                <a:schemeClr val="accent5">
                  <a:alpha val="50000"/>
                </a:scheme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700"/>
                  </a:spcBef>
                </a:pPr>
              </a:p>
            </p:txBody>
          </p:sp>
          <p:sp>
            <p:nvSpPr>
              <p:cNvPr id="349" name="Received Emotional Violence…"/>
              <p:cNvSpPr txBox="1"/>
              <p:nvPr/>
            </p:nvSpPr>
            <p:spPr>
              <a:xfrm>
                <a:off x="1882747" y="2498252"/>
                <a:ext cx="3825266" cy="15753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1300"/>
                  </a:spcBef>
                  <a:defRPr sz="3200"/>
                </a:pPr>
                <a:r>
                  <a:t>Received Emotional Violence </a:t>
                </a:r>
              </a:p>
              <a:p>
                <a:pPr algn="ctr" defTabSz="1422400">
                  <a:lnSpc>
                    <a:spcPct val="90000"/>
                  </a:lnSpc>
                  <a:spcBef>
                    <a:spcPts val="1500"/>
                  </a:spcBef>
                  <a:defRPr b="1" sz="3800"/>
                </a:pPr>
                <a:r>
                  <a:t>14.02%</a:t>
                </a:r>
              </a:p>
            </p:txBody>
          </p:sp>
        </p:grpSp>
      </p:grpSp>
      <p:sp>
        <p:nvSpPr>
          <p:cNvPr id="352" name="TextBox 6"/>
          <p:cNvSpPr txBox="1"/>
          <p:nvPr/>
        </p:nvSpPr>
        <p:spPr>
          <a:xfrm>
            <a:off x="10175099" y="5512113"/>
            <a:ext cx="1971181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Received Both</a:t>
            </a:r>
          </a:p>
          <a:p>
            <a:pPr>
              <a:defRPr b="1" sz="4800"/>
            </a:pPr>
            <a:r>
              <a:t>9.36%</a:t>
            </a:r>
          </a:p>
        </p:txBody>
      </p:sp>
      <p:sp>
        <p:nvSpPr>
          <p:cNvPr id="353" name="TextBox 7"/>
          <p:cNvSpPr txBox="1"/>
          <p:nvPr/>
        </p:nvSpPr>
        <p:spPr>
          <a:xfrm>
            <a:off x="6715314" y="9304077"/>
            <a:ext cx="17245122" cy="1730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7200">
                <a:solidFill>
                  <a:srgbClr val="762EB1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𝟓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𝟓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𝟑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%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/>
                  </m:r>
                </m:oMath>
              </m:oMathPara>
            </a14:m>
            <a:endParaRPr b="1" sz="3600"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defRPr sz="3600"/>
            </a:pPr>
            <a:r>
              <a:t>Probability of Experiencing Emotional violence </a:t>
            </a:r>
            <a:r>
              <a:rPr b="1" u="sng"/>
              <a:t>after</a:t>
            </a:r>
            <a:r>
              <a:t> experiencing physical violence</a:t>
            </a:r>
          </a:p>
        </p:txBody>
      </p:sp>
      <p:sp>
        <p:nvSpPr>
          <p:cNvPr id="354" name="TextBox 8"/>
          <p:cNvSpPr txBox="1"/>
          <p:nvPr/>
        </p:nvSpPr>
        <p:spPr>
          <a:xfrm>
            <a:off x="6715313" y="11733896"/>
            <a:ext cx="17451734" cy="169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7200">
                <a:solidFill>
                  <a:srgbClr val="762EB1"/>
                </a:solidFill>
              </a:defRPr>
            </a:pPr>
            <a:r>
              <a:t>66.71% </a:t>
            </a:r>
          </a:p>
          <a:p>
            <a:pPr>
              <a:defRPr sz="3600"/>
            </a:pPr>
            <a:r>
              <a:t>Probability of Experiencing physical violence </a:t>
            </a:r>
            <a:r>
              <a:rPr b="1" u="sng"/>
              <a:t>after</a:t>
            </a:r>
            <a:r>
              <a:t> experiencing emotional violence</a:t>
            </a:r>
          </a:p>
        </p:txBody>
      </p:sp>
      <p:sp>
        <p:nvSpPr>
          <p:cNvPr id="355" name="TextBox 9"/>
          <p:cNvSpPr txBox="1"/>
          <p:nvPr/>
        </p:nvSpPr>
        <p:spPr>
          <a:xfrm>
            <a:off x="1119783" y="9650647"/>
            <a:ext cx="4486858" cy="105521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e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e>
                  </m:d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num>
                    <m:den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den>
                  </m:f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  <a:endParaRPr sz="3600"/>
          </a:p>
        </p:txBody>
      </p:sp>
      <p:sp>
        <p:nvSpPr>
          <p:cNvPr id="356" name="TextBox 10"/>
          <p:cNvSpPr txBox="1"/>
          <p:nvPr/>
        </p:nvSpPr>
        <p:spPr>
          <a:xfrm>
            <a:off x="1866335" y="10955350"/>
            <a:ext cx="450707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/>
            </a:lvl1pPr>
          </a:lstStyle>
          <a:p>
            <a:pPr/>
            <a:r>
              <a:t>BAYES’ Theorem</a:t>
            </a:r>
          </a:p>
        </p:txBody>
      </p:sp>
      <p:sp>
        <p:nvSpPr>
          <p:cNvPr id="357" name="TextBox 11"/>
          <p:cNvSpPr txBox="1"/>
          <p:nvPr/>
        </p:nvSpPr>
        <p:spPr>
          <a:xfrm>
            <a:off x="1119782" y="12080464"/>
            <a:ext cx="5389408" cy="12058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e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e>
                  </m:d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/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den>
                  </m:f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  <a:endParaRPr sz="3600"/>
          </a:p>
        </p:txBody>
      </p:sp>
      <p:sp>
        <p:nvSpPr>
          <p:cNvPr id="358" name="Distribution of acceptance and experience of domestic violence"/>
          <p:cNvSpPr txBox="1"/>
          <p:nvPr/>
        </p:nvSpPr>
        <p:spPr>
          <a:xfrm>
            <a:off x="246699" y="205967"/>
            <a:ext cx="19538632" cy="217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520065">
              <a:defRPr sz="7000">
                <a:solidFill>
                  <a:schemeClr val="accent1"/>
                </a:solidFill>
              </a:defRPr>
            </a:pPr>
            <a:r>
              <a:t>Probabilities for </a:t>
            </a:r>
            <a:r>
              <a:rPr b="1"/>
              <a:t>experiencing</a:t>
            </a:r>
            <a:r>
              <a:t> types of domestic violence</a:t>
            </a:r>
          </a:p>
        </p:txBody>
      </p:sp>
      <p:sp>
        <p:nvSpPr>
          <p:cNvPr id="359" name="Distribution of acceptance and experience of domestic violence"/>
          <p:cNvSpPr txBox="1"/>
          <p:nvPr/>
        </p:nvSpPr>
        <p:spPr>
          <a:xfrm>
            <a:off x="246699" y="2527769"/>
            <a:ext cx="9480231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520065">
              <a:defRPr b="1" sz="7000">
                <a:solidFill>
                  <a:schemeClr val="accent1"/>
                </a:solidFill>
              </a:defRPr>
            </a:lvl1pPr>
          </a:lstStyle>
          <a:p>
            <a:pPr/>
            <a:r>
              <a:t>Case Study 2 - CONGO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 Placeholder 2"/>
          <p:cNvSpPr txBox="1"/>
          <p:nvPr>
            <p:ph type="body" sz="half" idx="1"/>
          </p:nvPr>
        </p:nvSpPr>
        <p:spPr>
          <a:xfrm>
            <a:off x="878417" y="6526878"/>
            <a:ext cx="17193338" cy="7761546"/>
          </a:xfrm>
          <a:prstGeom prst="rect">
            <a:avLst/>
          </a:prstGeom>
        </p:spPr>
        <p:txBody>
          <a:bodyPr/>
          <a:lstStyle/>
          <a:p>
            <a:pPr/>
            <a:r>
              <a:t>Investigate the </a:t>
            </a:r>
            <a:r>
              <a:rPr b="1">
                <a:solidFill>
                  <a:srgbClr val="762EB1"/>
                </a:solidFill>
              </a:rPr>
              <a:t>acceptance vs the experience</a:t>
            </a:r>
            <a:r>
              <a:t> of domestic violence</a:t>
            </a:r>
          </a:p>
          <a:p>
            <a:pPr>
              <a:defRPr sz="1000"/>
            </a:pPr>
          </a:p>
          <a:p>
            <a:pPr/>
            <a:r>
              <a:t>Determine the </a:t>
            </a:r>
            <a:r>
              <a:rPr b="1">
                <a:solidFill>
                  <a:srgbClr val="762EB1"/>
                </a:solidFill>
              </a:rPr>
              <a:t>controlling factors </a:t>
            </a:r>
            <a:r>
              <a:t>of domestic violence</a:t>
            </a:r>
          </a:p>
          <a:p>
            <a:pPr>
              <a:defRPr sz="1000"/>
            </a:pPr>
          </a:p>
          <a:p>
            <a:pPr/>
            <a:r>
              <a:t>Develop a tool that would </a:t>
            </a:r>
            <a:r>
              <a:rPr b="1">
                <a:solidFill>
                  <a:srgbClr val="762EB1"/>
                </a:solidFill>
              </a:rPr>
              <a:t>quickly and efficiently identify women who are at risk</a:t>
            </a:r>
            <a:r>
              <a:t> of domestic violence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-152400" y="-95251"/>
            <a:ext cx="15207390" cy="4786203"/>
            <a:chOff x="0" y="0"/>
            <a:chExt cx="15207390" cy="4786201"/>
          </a:xfrm>
        </p:grpSpPr>
        <p:pic>
          <p:nvPicPr>
            <p:cNvPr id="202" name="Screen Shot 2021-03-12 at 10.50.00.png" descr="Screen Shot 2021-03-12 at 10.50.00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434" t="0" r="0" b="0"/>
            <a:stretch>
              <a:fillRect/>
            </a:stretch>
          </p:blipFill>
          <p:spPr>
            <a:xfrm>
              <a:off x="147341" y="87199"/>
              <a:ext cx="15060050" cy="46990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3" name="Screen Shot 2021-03-12 at 10.49.44.png" descr="Screen Shot 2021-03-12 at 10.49.4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5203402" cy="1516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5" name="Distribution of acceptance vs experience of violence"/>
          <p:cNvSpPr txBox="1"/>
          <p:nvPr>
            <p:ph type="title"/>
          </p:nvPr>
        </p:nvSpPr>
        <p:spPr>
          <a:xfrm>
            <a:off x="878417" y="5206077"/>
            <a:ext cx="17466734" cy="2641601"/>
          </a:xfrm>
          <a:prstGeom prst="rect">
            <a:avLst/>
          </a:prstGeom>
        </p:spPr>
        <p:txBody>
          <a:bodyPr/>
          <a:lstStyle>
            <a:lvl1pPr defTabSz="520065">
              <a:defRPr sz="5400"/>
            </a:lvl1pPr>
          </a:lstStyle>
          <a:p>
            <a:pPr/>
            <a:r>
              <a:t>Using data provided by the DHS Program we wanted to: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Diagram 5"/>
          <p:cNvGrpSpPr/>
          <p:nvPr/>
        </p:nvGrpSpPr>
        <p:grpSpPr>
          <a:xfrm>
            <a:off x="5439530" y="3010452"/>
            <a:ext cx="10739019" cy="6571816"/>
            <a:chOff x="0" y="0"/>
            <a:chExt cx="10739018" cy="6571814"/>
          </a:xfrm>
        </p:grpSpPr>
        <p:grpSp>
          <p:nvGrpSpPr>
            <p:cNvPr id="363" name="Group"/>
            <p:cNvGrpSpPr/>
            <p:nvPr/>
          </p:nvGrpSpPr>
          <p:grpSpPr>
            <a:xfrm>
              <a:off x="0" y="519147"/>
              <a:ext cx="5941173" cy="5533521"/>
              <a:chOff x="0" y="0"/>
              <a:chExt cx="5941172" cy="5533519"/>
            </a:xfrm>
          </p:grpSpPr>
          <p:sp>
            <p:nvSpPr>
              <p:cNvPr id="361" name="Oval"/>
              <p:cNvSpPr/>
              <p:nvPr/>
            </p:nvSpPr>
            <p:spPr>
              <a:xfrm>
                <a:off x="-1" y="0"/>
                <a:ext cx="5941174" cy="5533520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700"/>
                  </a:spcBef>
                </a:pPr>
              </a:p>
            </p:txBody>
          </p:sp>
          <p:sp>
            <p:nvSpPr>
              <p:cNvPr id="362" name="Received Physical Violence 4.52%"/>
              <p:cNvSpPr txBox="1"/>
              <p:nvPr/>
            </p:nvSpPr>
            <p:spPr>
              <a:xfrm>
                <a:off x="829623" y="2275904"/>
                <a:ext cx="3425541" cy="9817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1500"/>
                  </a:spcBef>
                  <a:defRPr sz="3200"/>
                </a:pPr>
                <a:r>
                  <a:t>Received Physical Violence </a:t>
                </a:r>
                <a:r>
                  <a:rPr b="1" sz="3800"/>
                  <a:t>4.52%</a:t>
                </a:r>
              </a:p>
            </p:txBody>
          </p:sp>
        </p:grpSp>
        <p:grpSp>
          <p:nvGrpSpPr>
            <p:cNvPr id="366" name="Group"/>
            <p:cNvGrpSpPr/>
            <p:nvPr/>
          </p:nvGrpSpPr>
          <p:grpSpPr>
            <a:xfrm>
              <a:off x="4104574" y="0"/>
              <a:ext cx="6634445" cy="6571815"/>
              <a:chOff x="0" y="0"/>
              <a:chExt cx="6634443" cy="6571814"/>
            </a:xfrm>
          </p:grpSpPr>
          <p:sp>
            <p:nvSpPr>
              <p:cNvPr id="364" name="Oval"/>
              <p:cNvSpPr/>
              <p:nvPr/>
            </p:nvSpPr>
            <p:spPr>
              <a:xfrm>
                <a:off x="0" y="-1"/>
                <a:ext cx="6634444" cy="6571816"/>
              </a:xfrm>
              <a:prstGeom prst="ellipse">
                <a:avLst/>
              </a:prstGeom>
              <a:solidFill>
                <a:schemeClr val="accent5">
                  <a:alpha val="50000"/>
                </a:scheme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700"/>
                  </a:spcBef>
                </a:pPr>
              </a:p>
            </p:txBody>
          </p:sp>
          <p:sp>
            <p:nvSpPr>
              <p:cNvPr id="365" name="Received Emotional Violence  9.94%"/>
              <p:cNvSpPr txBox="1"/>
              <p:nvPr/>
            </p:nvSpPr>
            <p:spPr>
              <a:xfrm>
                <a:off x="1882747" y="2795051"/>
                <a:ext cx="3825266" cy="9817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1500"/>
                  </a:spcBef>
                  <a:defRPr sz="3200"/>
                </a:pPr>
                <a:r>
                  <a:t>Received Emotional Violence  </a:t>
                </a:r>
                <a:r>
                  <a:rPr b="1" sz="3800"/>
                  <a:t>9.94%</a:t>
                </a:r>
              </a:p>
            </p:txBody>
          </p:sp>
        </p:grpSp>
      </p:grpSp>
      <p:sp>
        <p:nvSpPr>
          <p:cNvPr id="368" name="TextBox 6"/>
          <p:cNvSpPr txBox="1"/>
          <p:nvPr/>
        </p:nvSpPr>
        <p:spPr>
          <a:xfrm>
            <a:off x="9592119" y="5388419"/>
            <a:ext cx="1971182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Received Both</a:t>
            </a:r>
          </a:p>
          <a:p>
            <a:pPr>
              <a:defRPr b="1" sz="4800"/>
            </a:pPr>
            <a:r>
              <a:t>2.84%</a:t>
            </a:r>
          </a:p>
        </p:txBody>
      </p:sp>
      <p:sp>
        <p:nvSpPr>
          <p:cNvPr id="369" name="TextBox 7"/>
          <p:cNvSpPr txBox="1"/>
          <p:nvPr/>
        </p:nvSpPr>
        <p:spPr>
          <a:xfrm>
            <a:off x="6715314" y="9056427"/>
            <a:ext cx="17245122" cy="1730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7200">
                <a:solidFill>
                  <a:srgbClr val="762EB1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𝟔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𝟐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𝟗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𝟔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>%</m:t>
                  </m:r>
                  <m:r>
                    <a:rPr xmlns:a="http://schemas.openxmlformats.org/drawingml/2006/main" sz="8250" i="1">
                      <a:solidFill>
                        <a:srgbClr val="762EB1"/>
                      </a:solidFill>
                      <a:latin typeface="Cambria Math" panose="02040503050406030204" pitchFamily="18" charset="0"/>
                    </a:rPr>
                    <m:t/>
                  </m:r>
                </m:oMath>
              </m:oMathPara>
            </a14:m>
            <a:endParaRPr b="1" sz="3600"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defRPr sz="3600"/>
            </a:pPr>
            <a:r>
              <a:t>Probability of Experiencing Emotional violence </a:t>
            </a:r>
            <a:r>
              <a:rPr b="1" u="sng"/>
              <a:t>after</a:t>
            </a:r>
            <a:r>
              <a:t> experiencing physical violence</a:t>
            </a:r>
          </a:p>
        </p:txBody>
      </p:sp>
      <p:sp>
        <p:nvSpPr>
          <p:cNvPr id="370" name="TextBox 8"/>
          <p:cNvSpPr txBox="1"/>
          <p:nvPr/>
        </p:nvSpPr>
        <p:spPr>
          <a:xfrm>
            <a:off x="6715313" y="11752946"/>
            <a:ext cx="17451734" cy="169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7200">
                <a:solidFill>
                  <a:srgbClr val="762EB1"/>
                </a:solidFill>
              </a:defRPr>
            </a:pPr>
            <a:r>
              <a:t>28.61% </a:t>
            </a:r>
          </a:p>
          <a:p>
            <a:pPr>
              <a:defRPr sz="3600"/>
            </a:pPr>
            <a:r>
              <a:t>Probability of Experiencing physical violence </a:t>
            </a:r>
            <a:r>
              <a:rPr b="1" u="sng"/>
              <a:t>after</a:t>
            </a:r>
            <a:r>
              <a:t> experiencing emotional violence</a:t>
            </a:r>
          </a:p>
        </p:txBody>
      </p:sp>
      <p:sp>
        <p:nvSpPr>
          <p:cNvPr id="371" name="TextBox 9"/>
          <p:cNvSpPr txBox="1"/>
          <p:nvPr/>
        </p:nvSpPr>
        <p:spPr>
          <a:xfrm>
            <a:off x="1119783" y="9402997"/>
            <a:ext cx="4486858" cy="105521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e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e>
                  </m:d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num>
                    <m:den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den>
                  </m:f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  <a:endParaRPr sz="3600"/>
          </a:p>
        </p:txBody>
      </p:sp>
      <p:sp>
        <p:nvSpPr>
          <p:cNvPr id="372" name="TextBox 10"/>
          <p:cNvSpPr txBox="1"/>
          <p:nvPr/>
        </p:nvSpPr>
        <p:spPr>
          <a:xfrm>
            <a:off x="1866335" y="10974400"/>
            <a:ext cx="450707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/>
            </a:lvl1pPr>
          </a:lstStyle>
          <a:p>
            <a:pPr/>
            <a:r>
              <a:t>BAYES’ Theorem</a:t>
            </a:r>
          </a:p>
        </p:txBody>
      </p:sp>
      <p:sp>
        <p:nvSpPr>
          <p:cNvPr id="373" name="TextBox 11"/>
          <p:cNvSpPr txBox="1"/>
          <p:nvPr/>
        </p:nvSpPr>
        <p:spPr>
          <a:xfrm>
            <a:off x="1119782" y="12099514"/>
            <a:ext cx="5389408" cy="12058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e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e>
                  </m:d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/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den>
                  </m:f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  <a:endParaRPr sz="3600"/>
          </a:p>
        </p:txBody>
      </p:sp>
      <p:sp>
        <p:nvSpPr>
          <p:cNvPr id="374" name="Distribution of acceptance and experience of domestic violence"/>
          <p:cNvSpPr txBox="1"/>
          <p:nvPr/>
        </p:nvSpPr>
        <p:spPr>
          <a:xfrm>
            <a:off x="246699" y="205967"/>
            <a:ext cx="19538632" cy="217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520065">
              <a:defRPr sz="7000">
                <a:solidFill>
                  <a:schemeClr val="accent1"/>
                </a:solidFill>
              </a:defRPr>
            </a:pPr>
            <a:r>
              <a:t>Probabilities for </a:t>
            </a:r>
            <a:r>
              <a:rPr b="1"/>
              <a:t>experiencing</a:t>
            </a:r>
            <a:r>
              <a:t> types of domestic violence</a:t>
            </a:r>
          </a:p>
        </p:txBody>
      </p:sp>
      <p:sp>
        <p:nvSpPr>
          <p:cNvPr id="375" name="Distribution of acceptance and experience of domestic violence"/>
          <p:cNvSpPr txBox="1"/>
          <p:nvPr/>
        </p:nvSpPr>
        <p:spPr>
          <a:xfrm>
            <a:off x="246700" y="2527769"/>
            <a:ext cx="8920038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520065">
              <a:defRPr b="1" sz="7000">
                <a:solidFill>
                  <a:schemeClr val="accent1"/>
                </a:solidFill>
              </a:defRPr>
            </a:lvl1pPr>
          </a:lstStyle>
          <a:p>
            <a:pPr/>
            <a:r>
              <a:t>Case Study 1 - BENIN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onclusion"/>
          <p:cNvSpPr txBox="1"/>
          <p:nvPr>
            <p:ph type="title"/>
          </p:nvPr>
        </p:nvSpPr>
        <p:spPr>
          <a:xfrm>
            <a:off x="1354667" y="1219200"/>
            <a:ext cx="17193338" cy="2641600"/>
          </a:xfrm>
          <a:prstGeom prst="rect">
            <a:avLst/>
          </a:prstGeom>
        </p:spPr>
        <p:txBody>
          <a:bodyPr/>
          <a:lstStyle/>
          <a:p>
            <a:pPr/>
            <a:r>
              <a:t>Code</a:t>
            </a:r>
          </a:p>
        </p:txBody>
      </p:sp>
      <p:sp>
        <p:nvSpPr>
          <p:cNvPr id="378" name="Double-click to edit"/>
          <p:cNvSpPr txBox="1"/>
          <p:nvPr>
            <p:ph type="body" sz="half" idx="1"/>
          </p:nvPr>
        </p:nvSpPr>
        <p:spPr>
          <a:xfrm>
            <a:off x="1354667" y="4321178"/>
            <a:ext cx="17193338" cy="776154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3"/>
              <a:buNone/>
              <a:defRPr sz="2800"/>
            </a:pPr>
            <a:r>
              <a:t>dat &lt;- read.csv("acceptability_vs_experienced_vs_gender.csv")</a:t>
            </a:r>
          </a:p>
          <a:p>
            <a:pPr marL="0" indent="0">
              <a:buSzTx/>
              <a:buFont typeface="Wingdings 3"/>
              <a:buNone/>
              <a:defRPr sz="2800"/>
            </a:pPr>
            <a:r>
              <a:t>library(ggplot2)</a:t>
            </a:r>
          </a:p>
          <a:p>
            <a:pPr marL="0" indent="0">
              <a:buSzTx/>
              <a:buFont typeface="Wingdings 3"/>
              <a:buNone/>
              <a:defRPr sz="2800"/>
            </a:pPr>
          </a:p>
          <a:p>
            <a:pPr marL="0" indent="0">
              <a:buSzTx/>
              <a:buFont typeface="Wingdings 3"/>
              <a:buNone/>
              <a:defRPr sz="2800"/>
            </a:pPr>
            <a:r>
              <a:t>ggplot(dat, aes(x = Category, y = Value))+</a:t>
            </a:r>
          </a:p>
          <a:p>
            <a:pPr lvl="1" marL="0" indent="800100">
              <a:buSzTx/>
              <a:buFont typeface="Wingdings 3"/>
              <a:buNone/>
              <a:defRPr sz="2800"/>
            </a:pPr>
            <a:r>
              <a:t>geom_boxplot(aes(fill = Gender),notch=TRUE,las=2)+</a:t>
            </a:r>
          </a:p>
          <a:p>
            <a:pPr lvl="1" marL="0" indent="800100">
              <a:buSzTx/>
              <a:buFont typeface="Wingdings 3"/>
              <a:buNone/>
              <a:defRPr sz="2800"/>
            </a:pPr>
            <a:r>
              <a:t>labs(y="Percentage", x="")</a:t>
            </a:r>
          </a:p>
        </p:txBody>
      </p:sp>
      <p:pic>
        <p:nvPicPr>
          <p:cNvPr id="37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06515" y="239700"/>
            <a:ext cx="2879647" cy="2228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Boxplot_acceptability_vs_experienced_vs_gender.pdf" descr="Boxplot_acceptability_vs_experienced_vs_gende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97900" y="3000379"/>
            <a:ext cx="8296879" cy="8296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onclusion"/>
          <p:cNvSpPr txBox="1"/>
          <p:nvPr>
            <p:ph type="title"/>
          </p:nvPr>
        </p:nvSpPr>
        <p:spPr>
          <a:xfrm>
            <a:off x="1354667" y="1219200"/>
            <a:ext cx="17193338" cy="2641600"/>
          </a:xfrm>
          <a:prstGeom prst="rect">
            <a:avLst/>
          </a:prstGeom>
        </p:spPr>
        <p:txBody>
          <a:bodyPr/>
          <a:lstStyle/>
          <a:p>
            <a:pPr/>
            <a:r>
              <a:t>Code</a:t>
            </a:r>
          </a:p>
        </p:txBody>
      </p:sp>
      <p:sp>
        <p:nvSpPr>
          <p:cNvPr id="383" name="Double-click to edit"/>
          <p:cNvSpPr txBox="1"/>
          <p:nvPr>
            <p:ph type="body" sz="half" idx="1"/>
          </p:nvPr>
        </p:nvSpPr>
        <p:spPr>
          <a:xfrm>
            <a:off x="1354667" y="4321178"/>
            <a:ext cx="17193338" cy="776154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3"/>
              <a:buNone/>
              <a:defRPr sz="2800"/>
            </a:pPr>
            <a:r>
              <a:t>library(rworldmap)</a:t>
            </a:r>
          </a:p>
          <a:p>
            <a:pPr marL="0" indent="0">
              <a:buSzTx/>
              <a:buFont typeface="Wingdings 3"/>
              <a:buNone/>
              <a:defRPr sz="2800"/>
            </a:pPr>
          </a:p>
          <a:p>
            <a:pPr marL="0" indent="0">
              <a:buSzTx/>
              <a:buFont typeface="Wingdings 3"/>
              <a:buNone/>
              <a:defRPr sz="2800"/>
            </a:pPr>
            <a:r>
              <a:t>mapBars( dat,nameX="lon", nameY="lat",</a:t>
            </a:r>
          </a:p>
          <a:p>
            <a:pPr lvl="1" marL="0" indent="800100">
              <a:buSzTx/>
              <a:buFont typeface="Wingdings 3"/>
              <a:buNone/>
              <a:defRPr sz="2800"/>
            </a:pPr>
            <a:r>
              <a:t>nameZs=c('acceptability','experienced'),barWidth = 3, </a:t>
            </a:r>
          </a:p>
          <a:p>
            <a:pPr lvl="1" marL="0" indent="800100">
              <a:buSzTx/>
              <a:buFont typeface="Wingdings 3"/>
              <a:buNone/>
              <a:defRPr sz="2800"/>
            </a:pPr>
            <a:r>
              <a:t>borderCol= "grey17", zColours = c("magenta","cyan"))</a:t>
            </a:r>
          </a:p>
          <a:p>
            <a:pPr marL="0" indent="0">
              <a:buSzTx/>
              <a:buFont typeface="Wingdings 3"/>
              <a:buNone/>
            </a:pPr>
            <a:br/>
          </a:p>
        </p:txBody>
      </p:sp>
      <p:pic>
        <p:nvPicPr>
          <p:cNvPr id="38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06515" y="239700"/>
            <a:ext cx="2879647" cy="22288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7" name="Picture 5"/>
          <p:cNvGrpSpPr/>
          <p:nvPr/>
        </p:nvGrpSpPr>
        <p:grpSpPr>
          <a:xfrm>
            <a:off x="12192000" y="3448045"/>
            <a:ext cx="11761411" cy="6133714"/>
            <a:chOff x="0" y="0"/>
            <a:chExt cx="11761410" cy="6133712"/>
          </a:xfrm>
        </p:grpSpPr>
        <p:sp>
          <p:nvSpPr>
            <p:cNvPr id="385" name="Rectangle"/>
            <p:cNvSpPr/>
            <p:nvPr/>
          </p:nvSpPr>
          <p:spPr>
            <a:xfrm>
              <a:off x="0" y="0"/>
              <a:ext cx="11761411" cy="61337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386" name="image13.tif" descr="image13.ti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0597" t="14780" r="11787" b="27374"/>
            <a:stretch>
              <a:fillRect/>
            </a:stretch>
          </p:blipFill>
          <p:spPr>
            <a:xfrm>
              <a:off x="0" y="-1"/>
              <a:ext cx="11761411" cy="61337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istribution of acceptance vs experience of violence"/>
          <p:cNvSpPr txBox="1"/>
          <p:nvPr>
            <p:ph type="title"/>
          </p:nvPr>
        </p:nvSpPr>
        <p:spPr>
          <a:xfrm>
            <a:off x="-1" y="4610439"/>
            <a:ext cx="17193338" cy="2641601"/>
          </a:xfrm>
          <a:prstGeom prst="rect">
            <a:avLst/>
          </a:prstGeom>
        </p:spPr>
        <p:txBody>
          <a:bodyPr/>
          <a:lstStyle>
            <a:lvl1pPr defTabSz="520065">
              <a:defRPr sz="6000"/>
            </a:lvl1pPr>
          </a:lstStyle>
          <a:p>
            <a:pPr/>
            <a:r>
              <a:t>DHS Program data for acceptance and experience of domestic violence</a:t>
            </a:r>
          </a:p>
        </p:txBody>
      </p:sp>
      <p:sp>
        <p:nvSpPr>
          <p:cNvPr id="208" name="Acceptance: % of yes to at least one answer of:"/>
          <p:cNvSpPr txBox="1"/>
          <p:nvPr>
            <p:ph type="body" sz="quarter" idx="1"/>
          </p:nvPr>
        </p:nvSpPr>
        <p:spPr>
          <a:xfrm>
            <a:off x="-16727" y="6656537"/>
            <a:ext cx="9370277" cy="1767429"/>
          </a:xfrm>
          <a:prstGeom prst="rect">
            <a:avLst/>
          </a:prstGeom>
        </p:spPr>
        <p:txBody>
          <a:bodyPr/>
          <a:lstStyle/>
          <a:p>
            <a:pPr/>
            <a:r>
              <a:t>Acceptance: % of yes to at least one answer of:</a:t>
            </a:r>
          </a:p>
        </p:txBody>
      </p:sp>
      <p:pic>
        <p:nvPicPr>
          <p:cNvPr id="209" name="Screen Shot 2021-03-12 at 10.54.16.png" descr="Screen Shot 2021-03-12 at 10.54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357475"/>
            <a:ext cx="11608859" cy="2101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 Shot 2021-03-12 at 10.54.36.png" descr="Screen Shot 2021-03-12 at 10.54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24811" y="7942764"/>
            <a:ext cx="7966300" cy="58113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Group"/>
          <p:cNvGrpSpPr/>
          <p:nvPr/>
        </p:nvGrpSpPr>
        <p:grpSpPr>
          <a:xfrm>
            <a:off x="-164069" y="-99924"/>
            <a:ext cx="15207389" cy="4786204"/>
            <a:chOff x="0" y="0"/>
            <a:chExt cx="15207388" cy="4786201"/>
          </a:xfrm>
        </p:grpSpPr>
        <p:pic>
          <p:nvPicPr>
            <p:cNvPr id="211" name="Screen Shot 2021-03-12 at 10.50.00.png" descr="Screen Shot 2021-03-12 at 10.50.00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434" t="0" r="0" b="0"/>
            <a:stretch>
              <a:fillRect/>
            </a:stretch>
          </p:blipFill>
          <p:spPr>
            <a:xfrm>
              <a:off x="147342" y="87200"/>
              <a:ext cx="15060047" cy="4699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2" name="Screen Shot 2021-03-12 at 10.49.44.png" descr="Screen Shot 2021-03-12 at 10.49.4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203401" cy="1516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4" name="Acceptance: % of yes to at least one answer of:"/>
          <p:cNvSpPr txBox="1"/>
          <p:nvPr/>
        </p:nvSpPr>
        <p:spPr>
          <a:xfrm>
            <a:off x="12237719" y="6590048"/>
            <a:ext cx="9278838" cy="1767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685800" indent="-685800" defTabSz="914400">
              <a:spcBef>
                <a:spcPts val="2000"/>
              </a:spcBef>
              <a:buClr>
                <a:schemeClr val="accent1"/>
              </a:buClr>
              <a:buSzPct val="80000"/>
              <a:buChar char=""/>
              <a:defRPr sz="4800">
                <a:solidFill>
                  <a:srgbClr val="404040"/>
                </a:solidFill>
              </a:defRPr>
            </a:lvl1pPr>
          </a:lstStyle>
          <a:p>
            <a:pPr/>
            <a:r>
              <a:t>Experience: % of yes to at least one answer of: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Distribution of acceptance and experience of domestic violence"/>
          <p:cNvSpPr txBox="1"/>
          <p:nvPr>
            <p:ph type="title"/>
          </p:nvPr>
        </p:nvSpPr>
        <p:spPr>
          <a:xfrm>
            <a:off x="220030" y="347344"/>
            <a:ext cx="19782471" cy="2641601"/>
          </a:xfrm>
          <a:prstGeom prst="rect">
            <a:avLst/>
          </a:prstGeom>
        </p:spPr>
        <p:txBody>
          <a:bodyPr/>
          <a:lstStyle/>
          <a:p>
            <a:pPr defTabSz="520065">
              <a:defRPr sz="7000"/>
            </a:pPr>
            <a:r>
              <a:t>Acceptance</a:t>
            </a:r>
            <a:r>
              <a:t> </a:t>
            </a:r>
            <a:r>
              <a:t>vs</a:t>
            </a:r>
            <a:r>
              <a:t> experience of domestic violence</a:t>
            </a:r>
          </a:p>
        </p:txBody>
      </p:sp>
      <p:sp>
        <p:nvSpPr>
          <p:cNvPr id="217" name="Take-away message for this slide. e.g.…"/>
          <p:cNvSpPr txBox="1"/>
          <p:nvPr>
            <p:ph type="body" sz="half" idx="1"/>
          </p:nvPr>
        </p:nvSpPr>
        <p:spPr>
          <a:xfrm>
            <a:off x="755650" y="10311706"/>
            <a:ext cx="21005802" cy="3496946"/>
          </a:xfrm>
          <a:prstGeom prst="rect">
            <a:avLst/>
          </a:prstGeom>
        </p:spPr>
        <p:txBody>
          <a:bodyPr/>
          <a:lstStyle/>
          <a:p>
            <a:pPr marL="311150" indent="-311150" defTabSz="404495">
              <a:lnSpc>
                <a:spcPct val="90000"/>
              </a:lnSpc>
              <a:spcBef>
                <a:spcPts val="2800"/>
              </a:spcBef>
              <a:defRPr sz="3600"/>
            </a:pPr>
            <a:r>
              <a:t> Domestic violence is </a:t>
            </a:r>
            <a:r>
              <a:rPr b="1">
                <a:solidFill>
                  <a:srgbClr val="762EB1"/>
                </a:solidFill>
              </a:rPr>
              <a:t>widespread</a:t>
            </a:r>
            <a:r>
              <a:t> amongst the countries surveyed by the DHS</a:t>
            </a:r>
            <a:endParaRPr sz="2300"/>
          </a:p>
          <a:p>
            <a:pPr marL="311150" indent="-311150" defTabSz="404495">
              <a:lnSpc>
                <a:spcPct val="90000"/>
              </a:lnSpc>
              <a:spcBef>
                <a:spcPts val="2800"/>
              </a:spcBef>
              <a:defRPr sz="3600"/>
            </a:pPr>
            <a:r>
              <a:t> On average across all countries </a:t>
            </a:r>
            <a:r>
              <a:rPr b="1">
                <a:solidFill>
                  <a:srgbClr val="762EB1"/>
                </a:solidFill>
              </a:rPr>
              <a:t>26% of women </a:t>
            </a:r>
            <a:r>
              <a:t>surveyed have experienced physical and/or sexual domestic violence</a:t>
            </a:r>
          </a:p>
          <a:p>
            <a:pPr marL="311150" indent="-311150" defTabSz="404495">
              <a:lnSpc>
                <a:spcPct val="90000"/>
              </a:lnSpc>
              <a:spcBef>
                <a:spcPts val="2800"/>
              </a:spcBef>
              <a:defRPr sz="3600"/>
            </a:pPr>
            <a:r>
              <a:t> </a:t>
            </a:r>
            <a:r>
              <a:t>Overall </a:t>
            </a:r>
            <a:r>
              <a:rPr b="1">
                <a:solidFill>
                  <a:srgbClr val="762EB1"/>
                </a:solidFill>
              </a:rPr>
              <a:t>more women than men </a:t>
            </a:r>
            <a:r>
              <a:t>agreed that domestic violence was acceptable in certain circumstance</a:t>
            </a:r>
          </a:p>
        </p:txBody>
      </p:sp>
      <p:pic>
        <p:nvPicPr>
          <p:cNvPr id="218" name="Boxplot_acceptability_vs_experienced_vs_gender.pdf" descr="Boxplot_acceptability_vs_experienced_vs_gende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10857" y="1820543"/>
            <a:ext cx="8491164" cy="8491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20597" t="14780" r="11787" b="27374"/>
          <a:stretch>
            <a:fillRect/>
          </a:stretch>
        </p:blipFill>
        <p:spPr>
          <a:xfrm>
            <a:off x="-690741" y="2107851"/>
            <a:ext cx="16281827" cy="849116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5"/>
          <p:cNvSpPr txBox="1"/>
          <p:nvPr/>
        </p:nvSpPr>
        <p:spPr>
          <a:xfrm>
            <a:off x="401443" y="2022107"/>
            <a:ext cx="3087913" cy="1307466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A</a:t>
            </a:r>
            <a:r>
              <a:t>cceptance</a:t>
            </a:r>
          </a:p>
          <a:p>
            <a:pPr algn="ctr"/>
          </a:p>
          <a:p>
            <a:pPr>
              <a:defRPr sz="3200"/>
            </a:pPr>
            <a:r>
              <a:t>Experience</a:t>
            </a:r>
          </a:p>
        </p:txBody>
      </p:sp>
      <p:pic>
        <p:nvPicPr>
          <p:cNvPr id="221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rcRect l="10708" t="27093" r="84835" b="59601"/>
          <a:stretch>
            <a:fillRect/>
          </a:stretch>
        </p:blipFill>
        <p:spPr>
          <a:xfrm>
            <a:off x="2789803" y="2063521"/>
            <a:ext cx="690025" cy="62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rcRect l="10585" t="44451" r="84835" b="42244"/>
          <a:stretch>
            <a:fillRect/>
          </a:stretch>
        </p:blipFill>
        <p:spPr>
          <a:xfrm>
            <a:off x="2780276" y="2759792"/>
            <a:ext cx="709080" cy="629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Line"/>
          <p:cNvSpPr/>
          <p:nvPr/>
        </p:nvSpPr>
        <p:spPr>
          <a:xfrm flipV="1">
            <a:off x="7767594" y="12669477"/>
            <a:ext cx="1004716" cy="54882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22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595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creen Shot 2021-03-13 at 10.52.27.png" descr="Screen Shot 2021-03-13 at 10.52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9890" y="4200291"/>
            <a:ext cx="19401716" cy="7803096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Diagnostic AI-tool"/>
          <p:cNvSpPr txBox="1"/>
          <p:nvPr>
            <p:ph type="title"/>
          </p:nvPr>
        </p:nvSpPr>
        <p:spPr>
          <a:xfrm>
            <a:off x="222345" y="229493"/>
            <a:ext cx="22771780" cy="2641601"/>
          </a:xfrm>
          <a:prstGeom prst="rect">
            <a:avLst/>
          </a:prstGeom>
        </p:spPr>
        <p:txBody>
          <a:bodyPr/>
          <a:lstStyle/>
          <a:p>
            <a:pPr/>
            <a:r>
              <a:t>What to ask to detect early signs of</a:t>
            </a:r>
          </a:p>
          <a:p>
            <a:pPr/>
            <a:r>
              <a:t>domestic violence?</a:t>
            </a:r>
          </a:p>
        </p:txBody>
      </p:sp>
      <p:sp>
        <p:nvSpPr>
          <p:cNvPr id="229" name="Emotional violence:"/>
          <p:cNvSpPr txBox="1"/>
          <p:nvPr/>
        </p:nvSpPr>
        <p:spPr>
          <a:xfrm>
            <a:off x="485552" y="4874856"/>
            <a:ext cx="400619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300">
                <a:solidFill>
                  <a:schemeClr val="accent1">
                    <a:lumOff val="-7254"/>
                  </a:schemeClr>
                </a:solidFill>
              </a:defRPr>
            </a:lvl1pPr>
          </a:lstStyle>
          <a:p>
            <a:pPr/>
            <a:r>
              <a:t>Emotional violence:</a:t>
            </a:r>
          </a:p>
        </p:txBody>
      </p:sp>
      <p:sp>
        <p:nvSpPr>
          <p:cNvPr id="230" name="Control issues:"/>
          <p:cNvSpPr txBox="1"/>
          <p:nvPr/>
        </p:nvSpPr>
        <p:spPr>
          <a:xfrm>
            <a:off x="499698" y="5541576"/>
            <a:ext cx="298627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300">
                <a:solidFill>
                  <a:schemeClr val="accent1">
                    <a:lumOff val="-7254"/>
                  </a:schemeClr>
                </a:solidFill>
              </a:defRPr>
            </a:lvl1pPr>
          </a:lstStyle>
          <a:p>
            <a:pPr/>
            <a:r>
              <a:t>Control issues:</a:t>
            </a:r>
          </a:p>
        </p:txBody>
      </p:sp>
      <p:sp>
        <p:nvSpPr>
          <p:cNvPr id="231" name="Alcohol consumption:"/>
          <p:cNvSpPr txBox="1"/>
          <p:nvPr/>
        </p:nvSpPr>
        <p:spPr>
          <a:xfrm>
            <a:off x="504017" y="6220996"/>
            <a:ext cx="434138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300">
                <a:solidFill>
                  <a:schemeClr val="accent1">
                    <a:lumOff val="-7254"/>
                  </a:schemeClr>
                </a:solidFill>
              </a:defRPr>
            </a:lvl1pPr>
          </a:lstStyle>
          <a:p>
            <a:pPr/>
            <a:r>
              <a:t>Alcohol consumption:</a:t>
            </a:r>
          </a:p>
        </p:txBody>
      </p:sp>
      <p:sp>
        <p:nvSpPr>
          <p:cNvPr id="232" name="Acceptance of violence:"/>
          <p:cNvSpPr txBox="1"/>
          <p:nvPr/>
        </p:nvSpPr>
        <p:spPr>
          <a:xfrm>
            <a:off x="482976" y="6881099"/>
            <a:ext cx="48376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300">
                <a:solidFill>
                  <a:schemeClr val="accent1">
                    <a:lumOff val="-7254"/>
                  </a:schemeClr>
                </a:solidFill>
              </a:defRPr>
            </a:lvl1pPr>
          </a:lstStyle>
          <a:p>
            <a:pPr/>
            <a:r>
              <a:t>Acceptance of violence:</a:t>
            </a:r>
          </a:p>
        </p:txBody>
      </p:sp>
      <p:sp>
        <p:nvSpPr>
          <p:cNvPr id="233" name="Family history:"/>
          <p:cNvSpPr txBox="1"/>
          <p:nvPr/>
        </p:nvSpPr>
        <p:spPr>
          <a:xfrm>
            <a:off x="543615" y="7541499"/>
            <a:ext cx="302494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300">
                <a:solidFill>
                  <a:schemeClr val="accent1">
                    <a:lumOff val="-7254"/>
                  </a:schemeClr>
                </a:solidFill>
              </a:defRPr>
            </a:lvl1pPr>
          </a:lstStyle>
          <a:p>
            <a:pPr/>
            <a:r>
              <a:t>Family history:</a:t>
            </a:r>
          </a:p>
        </p:txBody>
      </p:sp>
      <p:sp>
        <p:nvSpPr>
          <p:cNvPr id="234" name="Demographics:"/>
          <p:cNvSpPr txBox="1"/>
          <p:nvPr/>
        </p:nvSpPr>
        <p:spPr>
          <a:xfrm>
            <a:off x="7110021" y="9264059"/>
            <a:ext cx="297767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300">
                <a:solidFill>
                  <a:schemeClr val="accent1">
                    <a:lumOff val="-7254"/>
                  </a:schemeClr>
                </a:solidFill>
              </a:defRPr>
            </a:lvl1pPr>
          </a:lstStyle>
          <a:p>
            <a:pPr/>
            <a:r>
              <a:t>Demographics:</a:t>
            </a:r>
          </a:p>
        </p:txBody>
      </p:sp>
      <p:sp>
        <p:nvSpPr>
          <p:cNvPr id="235" name="Ornament 15"/>
          <p:cNvSpPr/>
          <p:nvPr/>
        </p:nvSpPr>
        <p:spPr>
          <a:xfrm rot="5400000">
            <a:off x="8864472" y="9374535"/>
            <a:ext cx="3248019" cy="272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fill="norm" stroke="1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6B266F"/>
          </a:solidFill>
          <a:ln w="25400" cap="rnd">
            <a:solidFill>
              <a:schemeClr val="accent1"/>
            </a:solidFill>
          </a:ln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36" name="We aim to predict whether a woman is susceptible to experience domestic violence…"/>
          <p:cNvSpPr txBox="1"/>
          <p:nvPr>
            <p:ph type="body" sz="quarter" idx="1"/>
          </p:nvPr>
        </p:nvSpPr>
        <p:spPr>
          <a:xfrm>
            <a:off x="3011566" y="2530950"/>
            <a:ext cx="17193338" cy="1259041"/>
          </a:xfrm>
          <a:prstGeom prst="rect">
            <a:avLst/>
          </a:prstGeom>
        </p:spPr>
        <p:txBody>
          <a:bodyPr/>
          <a:lstStyle/>
          <a:p>
            <a:pPr marL="534923" indent="-534923" defTabSz="713231">
              <a:spcBef>
                <a:spcPts val="1500"/>
              </a:spcBef>
              <a:defRPr sz="3743"/>
            </a:pPr>
            <a:r>
              <a:t>From which information can we predict answers to the question: </a:t>
            </a:r>
            <a:br/>
            <a:r>
              <a:t>“Have you experienced physical or domestic violence in the last 12 months?”</a:t>
            </a:r>
          </a:p>
        </p:txBody>
      </p:sp>
      <p:sp>
        <p:nvSpPr>
          <p:cNvPr id="237" name="Congo"/>
          <p:cNvSpPr txBox="1"/>
          <p:nvPr/>
        </p:nvSpPr>
        <p:spPr>
          <a:xfrm>
            <a:off x="19982745" y="5325676"/>
            <a:ext cx="2136389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>
                <a:solidFill>
                  <a:srgbClr val="6AA66E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:r>
              <a:t>Congo</a:t>
            </a:r>
          </a:p>
        </p:txBody>
      </p:sp>
      <p:sp>
        <p:nvSpPr>
          <p:cNvPr id="238" name="Benin"/>
          <p:cNvSpPr txBox="1"/>
          <p:nvPr/>
        </p:nvSpPr>
        <p:spPr>
          <a:xfrm>
            <a:off x="21516158" y="4153437"/>
            <a:ext cx="1924309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>
                <a:solidFill>
                  <a:srgbClr val="5471AB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:r>
              <a:t>Benin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roup"/>
          <p:cNvGrpSpPr/>
          <p:nvPr/>
        </p:nvGrpSpPr>
        <p:grpSpPr>
          <a:xfrm>
            <a:off x="524424" y="2311495"/>
            <a:ext cx="8784508" cy="4449885"/>
            <a:chOff x="0" y="0"/>
            <a:chExt cx="8784506" cy="4449884"/>
          </a:xfrm>
        </p:grpSpPr>
        <p:grpSp>
          <p:nvGrpSpPr>
            <p:cNvPr id="242" name="Group"/>
            <p:cNvGrpSpPr/>
            <p:nvPr/>
          </p:nvGrpSpPr>
          <p:grpSpPr>
            <a:xfrm>
              <a:off x="-1" y="730834"/>
              <a:ext cx="5111551" cy="3199904"/>
              <a:chOff x="0" y="57712"/>
              <a:chExt cx="5111549" cy="3199902"/>
            </a:xfrm>
          </p:grpSpPr>
          <p:sp>
            <p:nvSpPr>
              <p:cNvPr id="240" name="Oval"/>
              <p:cNvSpPr/>
              <p:nvPr/>
            </p:nvSpPr>
            <p:spPr>
              <a:xfrm>
                <a:off x="1675910" y="57712"/>
                <a:ext cx="3435640" cy="3199904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700"/>
                  </a:spcBef>
                </a:pPr>
              </a:p>
            </p:txBody>
          </p:sp>
          <p:sp>
            <p:nvSpPr>
              <p:cNvPr id="241" name="Physical Violence 4.52%"/>
              <p:cNvSpPr/>
              <p:nvPr/>
            </p:nvSpPr>
            <p:spPr>
              <a:xfrm>
                <a:off x="0" y="490854"/>
                <a:ext cx="3425541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1500"/>
                  </a:spcBef>
                  <a:defRPr sz="3200"/>
                </a:pPr>
                <a:r>
                  <a:t>Physical Violence </a:t>
                </a:r>
                <a:r>
                  <a:rPr b="1" sz="3800"/>
                  <a:t>4.52%</a:t>
                </a:r>
              </a:p>
            </p:txBody>
          </p:sp>
        </p:grpSp>
        <p:grpSp>
          <p:nvGrpSpPr>
            <p:cNvPr id="245" name="Group"/>
            <p:cNvGrpSpPr/>
            <p:nvPr/>
          </p:nvGrpSpPr>
          <p:grpSpPr>
            <a:xfrm>
              <a:off x="3274951" y="0"/>
              <a:ext cx="5509556" cy="4449885"/>
              <a:chOff x="0" y="0"/>
              <a:chExt cx="5509555" cy="4449884"/>
            </a:xfrm>
          </p:grpSpPr>
          <p:sp>
            <p:nvSpPr>
              <p:cNvPr id="243" name="Oval"/>
              <p:cNvSpPr/>
              <p:nvPr/>
            </p:nvSpPr>
            <p:spPr>
              <a:xfrm>
                <a:off x="0" y="0"/>
                <a:ext cx="4492292" cy="4449885"/>
              </a:xfrm>
              <a:prstGeom prst="ellipse">
                <a:avLst/>
              </a:prstGeom>
              <a:solidFill>
                <a:schemeClr val="accent5">
                  <a:alpha val="50000"/>
                </a:scheme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700"/>
                  </a:spcBef>
                </a:pPr>
              </a:p>
            </p:txBody>
          </p:sp>
          <p:sp>
            <p:nvSpPr>
              <p:cNvPr id="244" name="Emotional Violence  9.94%"/>
              <p:cNvSpPr/>
              <p:nvPr/>
            </p:nvSpPr>
            <p:spPr>
              <a:xfrm>
                <a:off x="1684290" y="2224942"/>
                <a:ext cx="382526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ts val="1500"/>
                  </a:spcBef>
                  <a:defRPr sz="3200"/>
                </a:pPr>
                <a:r>
                  <a:t>Emotional Violence  </a:t>
                </a:r>
                <a:r>
                  <a:rPr b="1" sz="3800"/>
                  <a:t>9.94%</a:t>
                </a:r>
              </a:p>
            </p:txBody>
          </p:sp>
        </p:grpSp>
      </p:grpSp>
      <p:sp>
        <p:nvSpPr>
          <p:cNvPr id="247" name="TextBox 7"/>
          <p:cNvSpPr txBox="1"/>
          <p:nvPr/>
        </p:nvSpPr>
        <p:spPr>
          <a:xfrm>
            <a:off x="5892766" y="-2686887"/>
            <a:ext cx="15961746" cy="169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600"/>
            </a:pPr>
            <a:r>
              <a:t>In Benin it seems that emotional violence occurs before physical violence and therefore we may be able to identify women at risk</a:t>
            </a:r>
          </a:p>
          <a:p>
            <a:pPr>
              <a:defRPr sz="3600"/>
            </a:pPr>
            <a:r>
              <a:t>In Congo </a:t>
            </a:r>
          </a:p>
        </p:txBody>
      </p:sp>
      <p:sp>
        <p:nvSpPr>
          <p:cNvPr id="248" name="Distribution of acceptance and experience of domestic violence"/>
          <p:cNvSpPr txBox="1"/>
          <p:nvPr/>
        </p:nvSpPr>
        <p:spPr>
          <a:xfrm>
            <a:off x="246699" y="205967"/>
            <a:ext cx="24158316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520065">
              <a:defRPr sz="7000">
                <a:solidFill>
                  <a:schemeClr val="accent1">
                    <a:lumOff val="-7254"/>
                  </a:schemeClr>
                </a:solidFill>
              </a:defRPr>
            </a:lvl1pPr>
          </a:lstStyle>
          <a:p>
            <a:pPr/>
            <a:r>
              <a:t>Is emotional violence predictive of physical/sexual violence</a:t>
            </a:r>
          </a:p>
        </p:txBody>
      </p:sp>
      <p:grpSp>
        <p:nvGrpSpPr>
          <p:cNvPr id="252" name="Group"/>
          <p:cNvGrpSpPr/>
          <p:nvPr/>
        </p:nvGrpSpPr>
        <p:grpSpPr>
          <a:xfrm>
            <a:off x="3009545" y="7250853"/>
            <a:ext cx="19842184" cy="2021063"/>
            <a:chOff x="0" y="0"/>
            <a:chExt cx="19842182" cy="2021062"/>
          </a:xfrm>
        </p:grpSpPr>
        <p:sp>
          <p:nvSpPr>
            <p:cNvPr id="249" name="TextBox 7"/>
            <p:cNvSpPr/>
            <p:nvPr/>
          </p:nvSpPr>
          <p:spPr>
            <a:xfrm>
              <a:off x="0" y="0"/>
              <a:ext cx="15961746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7200">
                  <a:solidFill>
                    <a:srgbClr val="762EB1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:r>
                <a:rPr sz="3500"/>
                <a:t>(Benin)  </a:t>
              </a:r>
              <a:r>
                <a:rPr sz="6000"/>
                <a:t>63%</a:t>
              </a:r>
              <a:r>
                <a:t> </a:t>
              </a:r>
            </a:p>
            <a:p>
              <a:pPr>
                <a:defRPr sz="7200">
                  <a:solidFill>
                    <a:srgbClr val="762EB1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:r>
                <a:rPr sz="3500"/>
                <a:t>(Congo) </a:t>
              </a:r>
              <a:r>
                <a:rPr sz="6000"/>
                <a:t>51%</a:t>
              </a:r>
            </a:p>
          </p:txBody>
        </p:sp>
        <p:sp>
          <p:nvSpPr>
            <p:cNvPr id="250" name="TextBox 7"/>
            <p:cNvSpPr/>
            <p:nvPr/>
          </p:nvSpPr>
          <p:spPr>
            <a:xfrm>
              <a:off x="3880437" y="863600"/>
              <a:ext cx="15961746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/>
              </a:lvl1pPr>
            </a:lstStyle>
            <a:p>
              <a:pPr/>
              <a:r>
                <a:t>of women experiencing physical violence also experience emotional violence</a:t>
              </a:r>
            </a:p>
          </p:txBody>
        </p:sp>
        <p:sp>
          <p:nvSpPr>
            <p:cNvPr id="251" name="Ornament 15"/>
            <p:cNvSpPr/>
            <p:nvPr/>
          </p:nvSpPr>
          <p:spPr>
            <a:xfrm rot="16200000">
              <a:off x="2737414" y="1073823"/>
              <a:ext cx="1747654" cy="146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407" fill="norm" stroke="1" extrusionOk="0">
                  <a:moveTo>
                    <a:pt x="127" y="22"/>
                  </a:moveTo>
                  <a:cubicBezTo>
                    <a:pt x="80" y="-93"/>
                    <a:pt x="32" y="257"/>
                    <a:pt x="22" y="818"/>
                  </a:cubicBezTo>
                  <a:cubicBezTo>
                    <a:pt x="-49" y="4615"/>
                    <a:pt x="-101" y="17739"/>
                    <a:pt x="2551" y="17739"/>
                  </a:cubicBezTo>
                  <a:cubicBezTo>
                    <a:pt x="5450" y="17739"/>
                    <a:pt x="7783" y="14753"/>
                    <a:pt x="8489" y="14753"/>
                  </a:cubicBezTo>
                  <a:cubicBezTo>
                    <a:pt x="9176" y="14753"/>
                    <a:pt x="9850" y="13902"/>
                    <a:pt x="10398" y="21024"/>
                  </a:cubicBezTo>
                  <a:cubicBezTo>
                    <a:pt x="10425" y="21380"/>
                    <a:pt x="10468" y="21507"/>
                    <a:pt x="10505" y="21322"/>
                  </a:cubicBezTo>
                  <a:cubicBezTo>
                    <a:pt x="10558" y="21061"/>
                    <a:pt x="10581" y="20322"/>
                    <a:pt x="10552" y="19730"/>
                  </a:cubicBezTo>
                  <a:cubicBezTo>
                    <a:pt x="10406" y="16761"/>
                    <a:pt x="9857" y="9109"/>
                    <a:pt x="8066" y="9816"/>
                  </a:cubicBezTo>
                  <a:cubicBezTo>
                    <a:pt x="6083" y="10599"/>
                    <a:pt x="4031" y="11246"/>
                    <a:pt x="2102" y="11647"/>
                  </a:cubicBezTo>
                  <a:cubicBezTo>
                    <a:pt x="1094" y="11858"/>
                    <a:pt x="161" y="11423"/>
                    <a:pt x="201" y="1097"/>
                  </a:cubicBezTo>
                  <a:cubicBezTo>
                    <a:pt x="203" y="581"/>
                    <a:pt x="172" y="124"/>
                    <a:pt x="129" y="22"/>
                  </a:cubicBezTo>
                  <a:cubicBezTo>
                    <a:pt x="128" y="22"/>
                    <a:pt x="128" y="22"/>
                    <a:pt x="127" y="22"/>
                  </a:cubicBezTo>
                  <a:close/>
                  <a:moveTo>
                    <a:pt x="21269" y="22"/>
                  </a:moveTo>
                  <a:cubicBezTo>
                    <a:pt x="21226" y="124"/>
                    <a:pt x="21195" y="581"/>
                    <a:pt x="21197" y="1097"/>
                  </a:cubicBezTo>
                  <a:cubicBezTo>
                    <a:pt x="21237" y="11423"/>
                    <a:pt x="20304" y="11858"/>
                    <a:pt x="19296" y="11647"/>
                  </a:cubicBezTo>
                  <a:cubicBezTo>
                    <a:pt x="17367" y="11246"/>
                    <a:pt x="15315" y="10599"/>
                    <a:pt x="13332" y="9816"/>
                  </a:cubicBezTo>
                  <a:cubicBezTo>
                    <a:pt x="11541" y="9109"/>
                    <a:pt x="10992" y="16761"/>
                    <a:pt x="10846" y="19730"/>
                  </a:cubicBezTo>
                  <a:cubicBezTo>
                    <a:pt x="10817" y="20322"/>
                    <a:pt x="10840" y="21061"/>
                    <a:pt x="10893" y="21322"/>
                  </a:cubicBezTo>
                  <a:cubicBezTo>
                    <a:pt x="10930" y="21507"/>
                    <a:pt x="10973" y="21380"/>
                    <a:pt x="11000" y="21024"/>
                  </a:cubicBezTo>
                  <a:cubicBezTo>
                    <a:pt x="11548" y="13902"/>
                    <a:pt x="12222" y="14753"/>
                    <a:pt x="12909" y="14753"/>
                  </a:cubicBezTo>
                  <a:cubicBezTo>
                    <a:pt x="13615" y="14753"/>
                    <a:pt x="15948" y="17739"/>
                    <a:pt x="18847" y="17739"/>
                  </a:cubicBezTo>
                  <a:cubicBezTo>
                    <a:pt x="21499" y="17739"/>
                    <a:pt x="21447" y="4615"/>
                    <a:pt x="21376" y="818"/>
                  </a:cubicBezTo>
                  <a:cubicBezTo>
                    <a:pt x="21366" y="257"/>
                    <a:pt x="21318" y="-93"/>
                    <a:pt x="21271" y="22"/>
                  </a:cubicBezTo>
                  <a:cubicBezTo>
                    <a:pt x="21270" y="22"/>
                    <a:pt x="21270" y="22"/>
                    <a:pt x="21269" y="22"/>
                  </a:cubicBezTo>
                  <a:close/>
                </a:path>
              </a:pathLst>
            </a:custGeom>
            <a:solidFill>
              <a:srgbClr val="6D33AB"/>
            </a:solidFill>
            <a:ln w="38100" cap="rnd">
              <a:solidFill>
                <a:srgbClr val="6D33AB"/>
              </a:solidFill>
              <a:prstDash val="solid"/>
              <a:round/>
            </a:ln>
            <a:effectLst>
              <a:outerShdw sx="100000" sy="100000" kx="0" ky="0" algn="b" rotWithShape="0" blurRad="381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56" name="Group"/>
          <p:cNvGrpSpPr/>
          <p:nvPr/>
        </p:nvGrpSpPr>
        <p:grpSpPr>
          <a:xfrm>
            <a:off x="3009545" y="9536853"/>
            <a:ext cx="19842184" cy="2021063"/>
            <a:chOff x="0" y="0"/>
            <a:chExt cx="19842182" cy="2021062"/>
          </a:xfrm>
        </p:grpSpPr>
        <p:sp>
          <p:nvSpPr>
            <p:cNvPr id="253" name="TextBox 7"/>
            <p:cNvSpPr/>
            <p:nvPr/>
          </p:nvSpPr>
          <p:spPr>
            <a:xfrm>
              <a:off x="0" y="0"/>
              <a:ext cx="15961746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7200">
                  <a:solidFill>
                    <a:srgbClr val="762EB1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:r>
                <a:rPr sz="3500"/>
                <a:t>(Benin)  </a:t>
              </a:r>
              <a:r>
                <a:rPr sz="6000"/>
                <a:t>29% </a:t>
              </a:r>
            </a:p>
            <a:p>
              <a:pPr>
                <a:defRPr sz="7200">
                  <a:solidFill>
                    <a:srgbClr val="762EB1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:r>
                <a:rPr sz="3500"/>
                <a:t>(Congo) </a:t>
              </a:r>
              <a:r>
                <a:rPr sz="6000"/>
                <a:t>67%</a:t>
              </a:r>
            </a:p>
          </p:txBody>
        </p:sp>
        <p:sp>
          <p:nvSpPr>
            <p:cNvPr id="254" name="TextBox 7"/>
            <p:cNvSpPr/>
            <p:nvPr/>
          </p:nvSpPr>
          <p:spPr>
            <a:xfrm>
              <a:off x="3880437" y="812800"/>
              <a:ext cx="15961746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/>
              </a:lvl1pPr>
            </a:lstStyle>
            <a:p>
              <a:pPr/>
              <a:r>
                <a:t>of women experiencing emotional violence also experience physical violence</a:t>
              </a:r>
            </a:p>
          </p:txBody>
        </p:sp>
        <p:sp>
          <p:nvSpPr>
            <p:cNvPr id="255" name="Ornament 15"/>
            <p:cNvSpPr/>
            <p:nvPr/>
          </p:nvSpPr>
          <p:spPr>
            <a:xfrm rot="16200000">
              <a:off x="2737413" y="1073823"/>
              <a:ext cx="1747655" cy="146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407" fill="norm" stroke="1" extrusionOk="0">
                  <a:moveTo>
                    <a:pt x="127" y="22"/>
                  </a:moveTo>
                  <a:cubicBezTo>
                    <a:pt x="80" y="-93"/>
                    <a:pt x="32" y="257"/>
                    <a:pt x="22" y="818"/>
                  </a:cubicBezTo>
                  <a:cubicBezTo>
                    <a:pt x="-49" y="4615"/>
                    <a:pt x="-101" y="17739"/>
                    <a:pt x="2551" y="17739"/>
                  </a:cubicBezTo>
                  <a:cubicBezTo>
                    <a:pt x="5450" y="17739"/>
                    <a:pt x="7783" y="14753"/>
                    <a:pt x="8489" y="14753"/>
                  </a:cubicBezTo>
                  <a:cubicBezTo>
                    <a:pt x="9176" y="14753"/>
                    <a:pt x="9850" y="13902"/>
                    <a:pt x="10398" y="21024"/>
                  </a:cubicBezTo>
                  <a:cubicBezTo>
                    <a:pt x="10425" y="21380"/>
                    <a:pt x="10468" y="21507"/>
                    <a:pt x="10505" y="21322"/>
                  </a:cubicBezTo>
                  <a:cubicBezTo>
                    <a:pt x="10558" y="21061"/>
                    <a:pt x="10581" y="20322"/>
                    <a:pt x="10552" y="19730"/>
                  </a:cubicBezTo>
                  <a:cubicBezTo>
                    <a:pt x="10406" y="16761"/>
                    <a:pt x="9857" y="9109"/>
                    <a:pt x="8066" y="9816"/>
                  </a:cubicBezTo>
                  <a:cubicBezTo>
                    <a:pt x="6083" y="10599"/>
                    <a:pt x="4031" y="11246"/>
                    <a:pt x="2102" y="11647"/>
                  </a:cubicBezTo>
                  <a:cubicBezTo>
                    <a:pt x="1094" y="11858"/>
                    <a:pt x="161" y="11423"/>
                    <a:pt x="201" y="1097"/>
                  </a:cubicBezTo>
                  <a:cubicBezTo>
                    <a:pt x="203" y="581"/>
                    <a:pt x="172" y="124"/>
                    <a:pt x="129" y="22"/>
                  </a:cubicBezTo>
                  <a:cubicBezTo>
                    <a:pt x="128" y="22"/>
                    <a:pt x="128" y="22"/>
                    <a:pt x="127" y="22"/>
                  </a:cubicBezTo>
                  <a:close/>
                  <a:moveTo>
                    <a:pt x="21269" y="22"/>
                  </a:moveTo>
                  <a:cubicBezTo>
                    <a:pt x="21226" y="124"/>
                    <a:pt x="21195" y="581"/>
                    <a:pt x="21197" y="1097"/>
                  </a:cubicBezTo>
                  <a:cubicBezTo>
                    <a:pt x="21237" y="11423"/>
                    <a:pt x="20304" y="11858"/>
                    <a:pt x="19296" y="11647"/>
                  </a:cubicBezTo>
                  <a:cubicBezTo>
                    <a:pt x="17367" y="11246"/>
                    <a:pt x="15315" y="10599"/>
                    <a:pt x="13332" y="9816"/>
                  </a:cubicBezTo>
                  <a:cubicBezTo>
                    <a:pt x="11541" y="9109"/>
                    <a:pt x="10992" y="16761"/>
                    <a:pt x="10846" y="19730"/>
                  </a:cubicBezTo>
                  <a:cubicBezTo>
                    <a:pt x="10817" y="20322"/>
                    <a:pt x="10840" y="21061"/>
                    <a:pt x="10893" y="21322"/>
                  </a:cubicBezTo>
                  <a:cubicBezTo>
                    <a:pt x="10930" y="21507"/>
                    <a:pt x="10973" y="21380"/>
                    <a:pt x="11000" y="21024"/>
                  </a:cubicBezTo>
                  <a:cubicBezTo>
                    <a:pt x="11548" y="13902"/>
                    <a:pt x="12222" y="14753"/>
                    <a:pt x="12909" y="14753"/>
                  </a:cubicBezTo>
                  <a:cubicBezTo>
                    <a:pt x="13615" y="14753"/>
                    <a:pt x="15948" y="17739"/>
                    <a:pt x="18847" y="17739"/>
                  </a:cubicBezTo>
                  <a:cubicBezTo>
                    <a:pt x="21499" y="17739"/>
                    <a:pt x="21447" y="4615"/>
                    <a:pt x="21376" y="818"/>
                  </a:cubicBezTo>
                  <a:cubicBezTo>
                    <a:pt x="21366" y="257"/>
                    <a:pt x="21318" y="-93"/>
                    <a:pt x="21271" y="22"/>
                  </a:cubicBezTo>
                  <a:cubicBezTo>
                    <a:pt x="21270" y="22"/>
                    <a:pt x="21270" y="22"/>
                    <a:pt x="21269" y="22"/>
                  </a:cubicBezTo>
                  <a:close/>
                </a:path>
              </a:pathLst>
            </a:custGeom>
            <a:solidFill>
              <a:srgbClr val="6D33AB"/>
            </a:solidFill>
            <a:ln w="38100" cap="rnd">
              <a:solidFill>
                <a:srgbClr val="6D33AB"/>
              </a:solidFill>
              <a:prstDash val="solid"/>
              <a:round/>
            </a:ln>
            <a:effectLst>
              <a:outerShdw sx="100000" sy="100000" kx="0" ky="0" algn="b" rotWithShape="0" blurRad="381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57" name="TextBox 11"/>
          <p:cNvSpPr txBox="1"/>
          <p:nvPr/>
        </p:nvSpPr>
        <p:spPr>
          <a:xfrm>
            <a:off x="404773" y="8176316"/>
            <a:ext cx="2166794" cy="63630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sp>
        <p:nvSpPr>
          <p:cNvPr id="258" name="TextBox 11"/>
          <p:cNvSpPr txBox="1"/>
          <p:nvPr/>
        </p:nvSpPr>
        <p:spPr>
          <a:xfrm>
            <a:off x="404773" y="10462316"/>
            <a:ext cx="2166794" cy="63630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grpSp>
        <p:nvGrpSpPr>
          <p:cNvPr id="269" name="Group"/>
          <p:cNvGrpSpPr/>
          <p:nvPr/>
        </p:nvGrpSpPr>
        <p:grpSpPr>
          <a:xfrm>
            <a:off x="10598621" y="1510103"/>
            <a:ext cx="11163908" cy="6052668"/>
            <a:chOff x="0" y="0"/>
            <a:chExt cx="11163906" cy="6052666"/>
          </a:xfrm>
        </p:grpSpPr>
        <p:sp>
          <p:nvSpPr>
            <p:cNvPr id="259" name="A"/>
            <p:cNvSpPr/>
            <p:nvPr/>
          </p:nvSpPr>
          <p:spPr>
            <a:xfrm>
              <a:off x="3456647" y="61363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0"/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260" name="B"/>
            <p:cNvSpPr/>
            <p:nvPr/>
          </p:nvSpPr>
          <p:spPr>
            <a:xfrm>
              <a:off x="7993815" y="61363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0"/>
              </a:lvl1pPr>
            </a:lstStyle>
            <a:p>
              <a:pPr/>
              <a:r>
                <a:t>B</a:t>
              </a:r>
            </a:p>
          </p:txBody>
        </p:sp>
        <p:grpSp>
          <p:nvGrpSpPr>
            <p:cNvPr id="267" name="Diagram 5"/>
            <p:cNvGrpSpPr/>
            <p:nvPr/>
          </p:nvGrpSpPr>
          <p:grpSpPr>
            <a:xfrm>
              <a:off x="1298770" y="0"/>
              <a:ext cx="9865137" cy="6052668"/>
              <a:chOff x="0" y="0"/>
              <a:chExt cx="9865135" cy="6052667"/>
            </a:xfrm>
          </p:grpSpPr>
          <p:grpSp>
            <p:nvGrpSpPr>
              <p:cNvPr id="263" name="Group"/>
              <p:cNvGrpSpPr/>
              <p:nvPr/>
            </p:nvGrpSpPr>
            <p:grpSpPr>
              <a:xfrm>
                <a:off x="-1" y="0"/>
                <a:ext cx="5941174" cy="5533520"/>
                <a:chOff x="0" y="0"/>
                <a:chExt cx="5941172" cy="5533519"/>
              </a:xfrm>
            </p:grpSpPr>
            <p:sp>
              <p:nvSpPr>
                <p:cNvPr id="261" name="Oval"/>
                <p:cNvSpPr/>
                <p:nvPr/>
              </p:nvSpPr>
              <p:spPr>
                <a:xfrm>
                  <a:off x="-1" y="0"/>
                  <a:ext cx="5941174" cy="5533520"/>
                </a:xfrm>
                <a:prstGeom prst="ellipse">
                  <a:avLst/>
                </a:prstGeom>
                <a:solidFill>
                  <a:schemeClr val="accent4">
                    <a:alpha val="50000"/>
                  </a:schemeClr>
                </a:solidFill>
                <a:ln w="19050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422400">
                    <a:lnSpc>
                      <a:spcPct val="90000"/>
                    </a:lnSpc>
                    <a:spcBef>
                      <a:spcPts val="700"/>
                    </a:spcBef>
                  </a:pPr>
                </a:p>
              </p:txBody>
            </p:sp>
            <p:sp>
              <p:nvSpPr>
                <p:cNvPr id="262" name="Physical Violence 18.52%"/>
                <p:cNvSpPr/>
                <p:nvPr/>
              </p:nvSpPr>
              <p:spPr>
                <a:xfrm>
                  <a:off x="829622" y="2766759"/>
                  <a:ext cx="3425542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 defTabSz="1422400">
                    <a:lnSpc>
                      <a:spcPct val="90000"/>
                    </a:lnSpc>
                    <a:spcBef>
                      <a:spcPts val="1500"/>
                    </a:spcBef>
                    <a:defRPr sz="3200"/>
                  </a:pPr>
                  <a:r>
                    <a:t>Physical Violence </a:t>
                  </a:r>
                  <a:r>
                    <a:rPr b="1" sz="3600"/>
                    <a:t>18.52</a:t>
                  </a:r>
                  <a:r>
                    <a:rPr b="1" sz="3800"/>
                    <a:t>%</a:t>
                  </a:r>
                </a:p>
              </p:txBody>
            </p:sp>
          </p:grpSp>
          <p:grpSp>
            <p:nvGrpSpPr>
              <p:cNvPr id="266" name="Group"/>
              <p:cNvGrpSpPr/>
              <p:nvPr/>
            </p:nvGrpSpPr>
            <p:grpSpPr>
              <a:xfrm>
                <a:off x="4123610" y="365342"/>
                <a:ext cx="5741526" cy="5687326"/>
                <a:chOff x="0" y="0"/>
                <a:chExt cx="5741525" cy="5687324"/>
              </a:xfrm>
            </p:grpSpPr>
            <p:sp>
              <p:nvSpPr>
                <p:cNvPr id="264" name="Oval"/>
                <p:cNvSpPr/>
                <p:nvPr/>
              </p:nvSpPr>
              <p:spPr>
                <a:xfrm>
                  <a:off x="0" y="0"/>
                  <a:ext cx="5741526" cy="5687325"/>
                </a:xfrm>
                <a:prstGeom prst="ellipse">
                  <a:avLst/>
                </a:prstGeom>
                <a:solidFill>
                  <a:schemeClr val="accent5">
                    <a:alpha val="50000"/>
                  </a:schemeClr>
                </a:solidFill>
                <a:ln w="19050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1422400">
                    <a:lnSpc>
                      <a:spcPct val="90000"/>
                    </a:lnSpc>
                    <a:spcBef>
                      <a:spcPts val="700"/>
                    </a:spcBef>
                  </a:pPr>
                </a:p>
              </p:txBody>
            </p:sp>
            <p:sp>
              <p:nvSpPr>
                <p:cNvPr id="265" name="Emotional Violence…"/>
                <p:cNvSpPr/>
                <p:nvPr/>
              </p:nvSpPr>
              <p:spPr>
                <a:xfrm>
                  <a:off x="1529934" y="3812670"/>
                  <a:ext cx="3825266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 defTabSz="1422400">
                    <a:lnSpc>
                      <a:spcPct val="90000"/>
                    </a:lnSpc>
                    <a:spcBef>
                      <a:spcPts val="1300"/>
                    </a:spcBef>
                    <a:defRPr sz="3200"/>
                  </a:pPr>
                  <a:r>
                    <a:t>Emotional Violence </a:t>
                  </a:r>
                </a:p>
                <a:p>
                  <a:pPr algn="ctr" defTabSz="1422400">
                    <a:lnSpc>
                      <a:spcPct val="90000"/>
                    </a:lnSpc>
                    <a:spcBef>
                      <a:spcPts val="1500"/>
                    </a:spcBef>
                    <a:defRPr b="1" sz="3800"/>
                  </a:pPr>
                  <a:r>
                    <a:t>14.02%</a:t>
                  </a:r>
                </a:p>
              </p:txBody>
            </p:sp>
          </p:grpSp>
        </p:grpSp>
        <p:sp>
          <p:nvSpPr>
            <p:cNvPr id="268" name="Congo"/>
            <p:cNvSpPr/>
            <p:nvPr/>
          </p:nvSpPr>
          <p:spPr>
            <a:xfrm>
              <a:off x="0" y="107766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7000">
                  <a:solidFill>
                    <a:srgbClr val="762EB1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:r>
                <a:t>Congo</a:t>
              </a:r>
            </a:p>
          </p:txBody>
        </p:sp>
      </p:grpSp>
      <p:sp>
        <p:nvSpPr>
          <p:cNvPr id="270" name="Benin"/>
          <p:cNvSpPr txBox="1"/>
          <p:nvPr/>
        </p:nvSpPr>
        <p:spPr>
          <a:xfrm>
            <a:off x="839206" y="1600495"/>
            <a:ext cx="2227670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762EB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:r>
              <a:t>Benin</a:t>
            </a:r>
          </a:p>
        </p:txBody>
      </p:sp>
      <p:sp>
        <p:nvSpPr>
          <p:cNvPr id="271" name="Identifying emotional violence at an early stage may help prevent physical or sexual violence"/>
          <p:cNvSpPr txBox="1"/>
          <p:nvPr/>
        </p:nvSpPr>
        <p:spPr>
          <a:xfrm>
            <a:off x="430629" y="11745876"/>
            <a:ext cx="23995381" cy="153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spcBef>
                <a:spcPts val="5900"/>
              </a:spcBef>
              <a:defRPr sz="48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In both countries emotional and physical violence are correlated but emotional violence seems to be a precursor of physical/sexual violence only in Benin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How well can we identify women at risk of physical violence?"/>
          <p:cNvSpPr txBox="1"/>
          <p:nvPr>
            <p:ph type="title"/>
          </p:nvPr>
        </p:nvSpPr>
        <p:spPr>
          <a:xfrm>
            <a:off x="238019" y="378137"/>
            <a:ext cx="18309986" cy="3482663"/>
          </a:xfrm>
          <a:prstGeom prst="rect">
            <a:avLst/>
          </a:prstGeom>
        </p:spPr>
        <p:txBody>
          <a:bodyPr/>
          <a:lstStyle/>
          <a:p>
            <a:pPr/>
            <a:r>
              <a:t>How well can we identify women at risk of physical violence?</a:t>
            </a:r>
          </a:p>
        </p:txBody>
      </p:sp>
      <p:pic>
        <p:nvPicPr>
          <p:cNvPr id="274" name="Screen Shot 2021-03-13 at 11.20.38.png" descr="Screen Shot 2021-03-13 at 11.20.38.png"/>
          <p:cNvPicPr>
            <a:picLocks noChangeAspect="1"/>
          </p:cNvPicPr>
          <p:nvPr/>
        </p:nvPicPr>
        <p:blipFill>
          <a:blip r:embed="rId2">
            <a:extLst/>
          </a:blip>
          <a:srcRect l="1677" t="2808" r="1106" b="2575"/>
          <a:stretch>
            <a:fillRect/>
          </a:stretch>
        </p:blipFill>
        <p:spPr>
          <a:xfrm>
            <a:off x="6588117" y="2765028"/>
            <a:ext cx="17644615" cy="8185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600" fill="norm" stroke="1" extrusionOk="0">
                <a:moveTo>
                  <a:pt x="9553" y="0"/>
                </a:moveTo>
                <a:lnTo>
                  <a:pt x="9553" y="2005"/>
                </a:lnTo>
                <a:cubicBezTo>
                  <a:pt x="9553" y="3108"/>
                  <a:pt x="9556" y="4016"/>
                  <a:pt x="9559" y="4022"/>
                </a:cubicBezTo>
                <a:cubicBezTo>
                  <a:pt x="9562" y="4029"/>
                  <a:pt x="10096" y="4047"/>
                  <a:pt x="10744" y="4062"/>
                </a:cubicBezTo>
                <a:cubicBezTo>
                  <a:pt x="12731" y="4109"/>
                  <a:pt x="17937" y="4070"/>
                  <a:pt x="17991" y="4008"/>
                </a:cubicBezTo>
                <a:cubicBezTo>
                  <a:pt x="18037" y="3954"/>
                  <a:pt x="18039" y="3886"/>
                  <a:pt x="18033" y="1990"/>
                </a:cubicBezTo>
                <a:lnTo>
                  <a:pt x="18026" y="27"/>
                </a:lnTo>
                <a:lnTo>
                  <a:pt x="13790" y="14"/>
                </a:lnTo>
                <a:lnTo>
                  <a:pt x="9553" y="0"/>
                </a:lnTo>
                <a:close/>
                <a:moveTo>
                  <a:pt x="11667" y="4415"/>
                </a:moveTo>
                <a:cubicBezTo>
                  <a:pt x="11657" y="4417"/>
                  <a:pt x="11645" y="4441"/>
                  <a:pt x="11624" y="4492"/>
                </a:cubicBezTo>
                <a:cubicBezTo>
                  <a:pt x="11580" y="4597"/>
                  <a:pt x="11544" y="4598"/>
                  <a:pt x="8804" y="4598"/>
                </a:cubicBezTo>
                <a:lnTo>
                  <a:pt x="6028" y="4598"/>
                </a:lnTo>
                <a:lnTo>
                  <a:pt x="6004" y="4736"/>
                </a:lnTo>
                <a:cubicBezTo>
                  <a:pt x="5990" y="4815"/>
                  <a:pt x="5980" y="5618"/>
                  <a:pt x="5980" y="6630"/>
                </a:cubicBezTo>
                <a:cubicBezTo>
                  <a:pt x="5980" y="7642"/>
                  <a:pt x="5990" y="8445"/>
                  <a:pt x="6004" y="8524"/>
                </a:cubicBezTo>
                <a:lnTo>
                  <a:pt x="6028" y="8662"/>
                </a:lnTo>
                <a:lnTo>
                  <a:pt x="7439" y="8662"/>
                </a:lnTo>
                <a:cubicBezTo>
                  <a:pt x="8215" y="8662"/>
                  <a:pt x="8857" y="8677"/>
                  <a:pt x="8865" y="8695"/>
                </a:cubicBezTo>
                <a:cubicBezTo>
                  <a:pt x="8874" y="8713"/>
                  <a:pt x="8812" y="8893"/>
                  <a:pt x="8728" y="9095"/>
                </a:cubicBezTo>
                <a:cubicBezTo>
                  <a:pt x="8644" y="9297"/>
                  <a:pt x="8571" y="9450"/>
                  <a:pt x="8564" y="9437"/>
                </a:cubicBezTo>
                <a:cubicBezTo>
                  <a:pt x="8558" y="9423"/>
                  <a:pt x="8540" y="9465"/>
                  <a:pt x="8525" y="9531"/>
                </a:cubicBezTo>
                <a:lnTo>
                  <a:pt x="8497" y="9650"/>
                </a:lnTo>
                <a:lnTo>
                  <a:pt x="7027" y="9677"/>
                </a:lnTo>
                <a:cubicBezTo>
                  <a:pt x="5756" y="9700"/>
                  <a:pt x="5553" y="9715"/>
                  <a:pt x="5533" y="9784"/>
                </a:cubicBezTo>
                <a:cubicBezTo>
                  <a:pt x="5495" y="9912"/>
                  <a:pt x="5501" y="12631"/>
                  <a:pt x="5539" y="12741"/>
                </a:cubicBezTo>
                <a:cubicBezTo>
                  <a:pt x="5566" y="12816"/>
                  <a:pt x="5629" y="12832"/>
                  <a:pt x="5955" y="12844"/>
                </a:cubicBezTo>
                <a:cubicBezTo>
                  <a:pt x="6602" y="12868"/>
                  <a:pt x="9934" y="12837"/>
                  <a:pt x="9992" y="12806"/>
                </a:cubicBezTo>
                <a:cubicBezTo>
                  <a:pt x="10034" y="12784"/>
                  <a:pt x="10048" y="12732"/>
                  <a:pt x="10054" y="12577"/>
                </a:cubicBezTo>
                <a:lnTo>
                  <a:pt x="10062" y="12377"/>
                </a:lnTo>
                <a:lnTo>
                  <a:pt x="11811" y="12351"/>
                </a:lnTo>
                <a:lnTo>
                  <a:pt x="13560" y="12324"/>
                </a:lnTo>
                <a:lnTo>
                  <a:pt x="13560" y="11254"/>
                </a:lnTo>
                <a:lnTo>
                  <a:pt x="13560" y="10185"/>
                </a:lnTo>
                <a:lnTo>
                  <a:pt x="12424" y="10172"/>
                </a:lnTo>
                <a:lnTo>
                  <a:pt x="11287" y="10157"/>
                </a:lnTo>
                <a:lnTo>
                  <a:pt x="11256" y="9997"/>
                </a:lnTo>
                <a:cubicBezTo>
                  <a:pt x="11238" y="9908"/>
                  <a:pt x="11218" y="9849"/>
                  <a:pt x="11210" y="9866"/>
                </a:cubicBezTo>
                <a:cubicBezTo>
                  <a:pt x="11193" y="9903"/>
                  <a:pt x="10719" y="8818"/>
                  <a:pt x="10719" y="8742"/>
                </a:cubicBezTo>
                <a:cubicBezTo>
                  <a:pt x="10719" y="8708"/>
                  <a:pt x="11217" y="8679"/>
                  <a:pt x="12139" y="8662"/>
                </a:cubicBezTo>
                <a:lnTo>
                  <a:pt x="13560" y="8634"/>
                </a:lnTo>
                <a:lnTo>
                  <a:pt x="13560" y="6630"/>
                </a:lnTo>
                <a:lnTo>
                  <a:pt x="13560" y="4625"/>
                </a:lnTo>
                <a:lnTo>
                  <a:pt x="12646" y="4598"/>
                </a:lnTo>
                <a:cubicBezTo>
                  <a:pt x="11815" y="4574"/>
                  <a:pt x="11729" y="4564"/>
                  <a:pt x="11701" y="4479"/>
                </a:cubicBezTo>
                <a:cubicBezTo>
                  <a:pt x="11686" y="4435"/>
                  <a:pt x="11677" y="4413"/>
                  <a:pt x="11667" y="4415"/>
                </a:cubicBezTo>
                <a:close/>
                <a:moveTo>
                  <a:pt x="16282" y="4817"/>
                </a:moveTo>
                <a:cubicBezTo>
                  <a:pt x="16275" y="4816"/>
                  <a:pt x="16277" y="4842"/>
                  <a:pt x="16281" y="4893"/>
                </a:cubicBezTo>
                <a:cubicBezTo>
                  <a:pt x="16289" y="4995"/>
                  <a:pt x="16272" y="5000"/>
                  <a:pt x="15873" y="5026"/>
                </a:cubicBezTo>
                <a:cubicBezTo>
                  <a:pt x="15539" y="5047"/>
                  <a:pt x="15452" y="5068"/>
                  <a:pt x="15433" y="5132"/>
                </a:cubicBezTo>
                <a:cubicBezTo>
                  <a:pt x="15402" y="5237"/>
                  <a:pt x="15401" y="8111"/>
                  <a:pt x="15431" y="8152"/>
                </a:cubicBezTo>
                <a:cubicBezTo>
                  <a:pt x="15444" y="8168"/>
                  <a:pt x="16130" y="8182"/>
                  <a:pt x="16956" y="8182"/>
                </a:cubicBezTo>
                <a:cubicBezTo>
                  <a:pt x="17993" y="8182"/>
                  <a:pt x="18463" y="8200"/>
                  <a:pt x="18475" y="8240"/>
                </a:cubicBezTo>
                <a:cubicBezTo>
                  <a:pt x="18486" y="8280"/>
                  <a:pt x="18499" y="8280"/>
                  <a:pt x="18518" y="8238"/>
                </a:cubicBezTo>
                <a:cubicBezTo>
                  <a:pt x="18536" y="8199"/>
                  <a:pt x="18802" y="8180"/>
                  <a:pt x="19344" y="8180"/>
                </a:cubicBezTo>
                <a:cubicBezTo>
                  <a:pt x="20049" y="8180"/>
                  <a:pt x="20144" y="8171"/>
                  <a:pt x="20158" y="8096"/>
                </a:cubicBezTo>
                <a:cubicBezTo>
                  <a:pt x="20182" y="7956"/>
                  <a:pt x="20174" y="5220"/>
                  <a:pt x="20148" y="5132"/>
                </a:cubicBezTo>
                <a:cubicBezTo>
                  <a:pt x="20128" y="5063"/>
                  <a:pt x="19886" y="5051"/>
                  <a:pt x="18258" y="5038"/>
                </a:cubicBezTo>
                <a:lnTo>
                  <a:pt x="16391" y="5024"/>
                </a:lnTo>
                <a:lnTo>
                  <a:pt x="16332" y="4905"/>
                </a:lnTo>
                <a:cubicBezTo>
                  <a:pt x="16303" y="4848"/>
                  <a:pt x="16289" y="4819"/>
                  <a:pt x="16282" y="4817"/>
                </a:cubicBezTo>
                <a:close/>
                <a:moveTo>
                  <a:pt x="19222" y="9863"/>
                </a:moveTo>
                <a:cubicBezTo>
                  <a:pt x="19216" y="9859"/>
                  <a:pt x="19210" y="9871"/>
                  <a:pt x="19202" y="9898"/>
                </a:cubicBezTo>
                <a:cubicBezTo>
                  <a:pt x="19191" y="9939"/>
                  <a:pt x="19195" y="9985"/>
                  <a:pt x="19212" y="10007"/>
                </a:cubicBezTo>
                <a:cubicBezTo>
                  <a:pt x="19251" y="10059"/>
                  <a:pt x="19259" y="10033"/>
                  <a:pt x="19239" y="9921"/>
                </a:cubicBezTo>
                <a:cubicBezTo>
                  <a:pt x="19233" y="9886"/>
                  <a:pt x="19227" y="9866"/>
                  <a:pt x="19222" y="9863"/>
                </a:cubicBezTo>
                <a:close/>
                <a:moveTo>
                  <a:pt x="16353" y="9944"/>
                </a:moveTo>
                <a:cubicBezTo>
                  <a:pt x="16339" y="9944"/>
                  <a:pt x="16327" y="9968"/>
                  <a:pt x="16327" y="9998"/>
                </a:cubicBezTo>
                <a:cubicBezTo>
                  <a:pt x="16327" y="10027"/>
                  <a:pt x="16331" y="10051"/>
                  <a:pt x="16337" y="10051"/>
                </a:cubicBezTo>
                <a:cubicBezTo>
                  <a:pt x="16343" y="10051"/>
                  <a:pt x="16355" y="10027"/>
                  <a:pt x="16364" y="9998"/>
                </a:cubicBezTo>
                <a:cubicBezTo>
                  <a:pt x="16372" y="9968"/>
                  <a:pt x="16367" y="9944"/>
                  <a:pt x="16353" y="9944"/>
                </a:cubicBezTo>
                <a:close/>
                <a:moveTo>
                  <a:pt x="19788" y="10153"/>
                </a:moveTo>
                <a:cubicBezTo>
                  <a:pt x="18918" y="10153"/>
                  <a:pt x="18047" y="10175"/>
                  <a:pt x="18023" y="10218"/>
                </a:cubicBezTo>
                <a:cubicBezTo>
                  <a:pt x="17977" y="10300"/>
                  <a:pt x="17973" y="12188"/>
                  <a:pt x="18019" y="12286"/>
                </a:cubicBezTo>
                <a:cubicBezTo>
                  <a:pt x="18062" y="12379"/>
                  <a:pt x="21514" y="12379"/>
                  <a:pt x="21557" y="12286"/>
                </a:cubicBezTo>
                <a:cubicBezTo>
                  <a:pt x="21580" y="12237"/>
                  <a:pt x="21590" y="11741"/>
                  <a:pt x="21589" y="11246"/>
                </a:cubicBezTo>
                <a:cubicBezTo>
                  <a:pt x="21588" y="10751"/>
                  <a:pt x="21576" y="10259"/>
                  <a:pt x="21553" y="10219"/>
                </a:cubicBezTo>
                <a:cubicBezTo>
                  <a:pt x="21529" y="10176"/>
                  <a:pt x="20658" y="10153"/>
                  <a:pt x="19788" y="10153"/>
                </a:cubicBezTo>
                <a:close/>
                <a:moveTo>
                  <a:pt x="15782" y="10157"/>
                </a:moveTo>
                <a:cubicBezTo>
                  <a:pt x="14411" y="10158"/>
                  <a:pt x="14030" y="10173"/>
                  <a:pt x="14015" y="10225"/>
                </a:cubicBezTo>
                <a:cubicBezTo>
                  <a:pt x="13992" y="10303"/>
                  <a:pt x="13987" y="12140"/>
                  <a:pt x="14009" y="12266"/>
                </a:cubicBezTo>
                <a:cubicBezTo>
                  <a:pt x="14023" y="12342"/>
                  <a:pt x="14202" y="12351"/>
                  <a:pt x="15782" y="12351"/>
                </a:cubicBezTo>
                <a:cubicBezTo>
                  <a:pt x="17495" y="12351"/>
                  <a:pt x="17541" y="12348"/>
                  <a:pt x="17566" y="12247"/>
                </a:cubicBezTo>
                <a:cubicBezTo>
                  <a:pt x="17605" y="12093"/>
                  <a:pt x="17600" y="10363"/>
                  <a:pt x="17561" y="10248"/>
                </a:cubicBezTo>
                <a:cubicBezTo>
                  <a:pt x="17532" y="10163"/>
                  <a:pt x="17403" y="10156"/>
                  <a:pt x="15782" y="10157"/>
                </a:cubicBezTo>
                <a:close/>
                <a:moveTo>
                  <a:pt x="9909" y="13614"/>
                </a:moveTo>
                <a:lnTo>
                  <a:pt x="9832" y="13730"/>
                </a:lnTo>
                <a:cubicBezTo>
                  <a:pt x="9758" y="13845"/>
                  <a:pt x="9741" y="13847"/>
                  <a:pt x="8903" y="13847"/>
                </a:cubicBezTo>
                <a:cubicBezTo>
                  <a:pt x="8272" y="13847"/>
                  <a:pt x="8041" y="13864"/>
                  <a:pt x="8019" y="13911"/>
                </a:cubicBezTo>
                <a:cubicBezTo>
                  <a:pt x="7973" y="14010"/>
                  <a:pt x="7977" y="17769"/>
                  <a:pt x="8023" y="17851"/>
                </a:cubicBezTo>
                <a:cubicBezTo>
                  <a:pt x="8047" y="17893"/>
                  <a:pt x="8469" y="17915"/>
                  <a:pt x="9443" y="17924"/>
                </a:cubicBezTo>
                <a:cubicBezTo>
                  <a:pt x="12449" y="17954"/>
                  <a:pt x="15541" y="17913"/>
                  <a:pt x="15562" y="17844"/>
                </a:cubicBezTo>
                <a:cubicBezTo>
                  <a:pt x="15585" y="17767"/>
                  <a:pt x="15590" y="14058"/>
                  <a:pt x="15567" y="13932"/>
                </a:cubicBezTo>
                <a:cubicBezTo>
                  <a:pt x="15554" y="13856"/>
                  <a:pt x="15284" y="13847"/>
                  <a:pt x="12766" y="13847"/>
                </a:cubicBezTo>
                <a:lnTo>
                  <a:pt x="9981" y="13847"/>
                </a:lnTo>
                <a:lnTo>
                  <a:pt x="9945" y="13730"/>
                </a:lnTo>
                <a:lnTo>
                  <a:pt x="9909" y="13614"/>
                </a:lnTo>
                <a:close/>
                <a:moveTo>
                  <a:pt x="5270" y="14149"/>
                </a:moveTo>
                <a:cubicBezTo>
                  <a:pt x="5254" y="14149"/>
                  <a:pt x="5243" y="14175"/>
                  <a:pt x="5222" y="14225"/>
                </a:cubicBezTo>
                <a:cubicBezTo>
                  <a:pt x="5180" y="14325"/>
                  <a:pt x="5118" y="14328"/>
                  <a:pt x="3303" y="14342"/>
                </a:cubicBezTo>
                <a:lnTo>
                  <a:pt x="1427" y="14355"/>
                </a:lnTo>
                <a:lnTo>
                  <a:pt x="1420" y="15849"/>
                </a:lnTo>
                <a:cubicBezTo>
                  <a:pt x="1416" y="16852"/>
                  <a:pt x="1422" y="17361"/>
                  <a:pt x="1440" y="17400"/>
                </a:cubicBezTo>
                <a:cubicBezTo>
                  <a:pt x="1457" y="17436"/>
                  <a:pt x="1745" y="17466"/>
                  <a:pt x="2253" y="17483"/>
                </a:cubicBezTo>
                <a:cubicBezTo>
                  <a:pt x="2685" y="17498"/>
                  <a:pt x="3380" y="17505"/>
                  <a:pt x="3797" y="17498"/>
                </a:cubicBezTo>
                <a:cubicBezTo>
                  <a:pt x="4213" y="17491"/>
                  <a:pt x="4894" y="17485"/>
                  <a:pt x="5311" y="17484"/>
                </a:cubicBezTo>
                <a:cubicBezTo>
                  <a:pt x="5926" y="17483"/>
                  <a:pt x="6079" y="17468"/>
                  <a:pt x="6118" y="17407"/>
                </a:cubicBezTo>
                <a:cubicBezTo>
                  <a:pt x="6163" y="17336"/>
                  <a:pt x="6167" y="17246"/>
                  <a:pt x="6174" y="16021"/>
                </a:cubicBezTo>
                <a:cubicBezTo>
                  <a:pt x="6178" y="15301"/>
                  <a:pt x="6171" y="14631"/>
                  <a:pt x="6159" y="14533"/>
                </a:cubicBezTo>
                <a:lnTo>
                  <a:pt x="6138" y="14355"/>
                </a:lnTo>
                <a:lnTo>
                  <a:pt x="5786" y="14341"/>
                </a:lnTo>
                <a:cubicBezTo>
                  <a:pt x="5494" y="14328"/>
                  <a:pt x="5419" y="14309"/>
                  <a:pt x="5349" y="14224"/>
                </a:cubicBezTo>
                <a:cubicBezTo>
                  <a:pt x="5308" y="14174"/>
                  <a:pt x="5286" y="14149"/>
                  <a:pt x="5270" y="14149"/>
                </a:cubicBezTo>
                <a:close/>
                <a:moveTo>
                  <a:pt x="2339" y="19108"/>
                </a:moveTo>
                <a:cubicBezTo>
                  <a:pt x="2337" y="19113"/>
                  <a:pt x="2335" y="19132"/>
                  <a:pt x="2334" y="19163"/>
                </a:cubicBezTo>
                <a:cubicBezTo>
                  <a:pt x="2333" y="19219"/>
                  <a:pt x="2339" y="19251"/>
                  <a:pt x="2348" y="19233"/>
                </a:cubicBezTo>
                <a:cubicBezTo>
                  <a:pt x="2356" y="19216"/>
                  <a:pt x="2357" y="19169"/>
                  <a:pt x="2349" y="19131"/>
                </a:cubicBezTo>
                <a:cubicBezTo>
                  <a:pt x="2346" y="19109"/>
                  <a:pt x="2342" y="19102"/>
                  <a:pt x="2339" y="19108"/>
                </a:cubicBezTo>
                <a:close/>
                <a:moveTo>
                  <a:pt x="5205" y="19126"/>
                </a:moveTo>
                <a:cubicBezTo>
                  <a:pt x="5200" y="19126"/>
                  <a:pt x="5195" y="19129"/>
                  <a:pt x="5189" y="19136"/>
                </a:cubicBezTo>
                <a:cubicBezTo>
                  <a:pt x="5164" y="19169"/>
                  <a:pt x="5166" y="19187"/>
                  <a:pt x="5198" y="19213"/>
                </a:cubicBezTo>
                <a:cubicBezTo>
                  <a:pt x="5221" y="19232"/>
                  <a:pt x="5235" y="19277"/>
                  <a:pt x="5229" y="19314"/>
                </a:cubicBezTo>
                <a:cubicBezTo>
                  <a:pt x="5221" y="19364"/>
                  <a:pt x="5067" y="19388"/>
                  <a:pt x="4613" y="19408"/>
                </a:cubicBezTo>
                <a:lnTo>
                  <a:pt x="4007" y="19434"/>
                </a:lnTo>
                <a:lnTo>
                  <a:pt x="4000" y="20449"/>
                </a:lnTo>
                <a:cubicBezTo>
                  <a:pt x="3997" y="21007"/>
                  <a:pt x="3999" y="21494"/>
                  <a:pt x="4006" y="21532"/>
                </a:cubicBezTo>
                <a:cubicBezTo>
                  <a:pt x="4016" y="21587"/>
                  <a:pt x="4371" y="21600"/>
                  <a:pt x="5781" y="21600"/>
                </a:cubicBezTo>
                <a:lnTo>
                  <a:pt x="7544" y="21600"/>
                </a:lnTo>
                <a:lnTo>
                  <a:pt x="7569" y="21463"/>
                </a:lnTo>
                <a:cubicBezTo>
                  <a:pt x="7600" y="21284"/>
                  <a:pt x="7600" y="19724"/>
                  <a:pt x="7569" y="19545"/>
                </a:cubicBezTo>
                <a:lnTo>
                  <a:pt x="7544" y="19408"/>
                </a:lnTo>
                <a:lnTo>
                  <a:pt x="6413" y="19408"/>
                </a:lnTo>
                <a:lnTo>
                  <a:pt x="5282" y="19408"/>
                </a:lnTo>
                <a:lnTo>
                  <a:pt x="5252" y="19251"/>
                </a:lnTo>
                <a:cubicBezTo>
                  <a:pt x="5236" y="19170"/>
                  <a:pt x="5221" y="19129"/>
                  <a:pt x="5205" y="19126"/>
                </a:cubicBezTo>
                <a:close/>
                <a:moveTo>
                  <a:pt x="10353" y="19140"/>
                </a:moveTo>
                <a:cubicBezTo>
                  <a:pt x="10342" y="19140"/>
                  <a:pt x="10323" y="19194"/>
                  <a:pt x="10309" y="19261"/>
                </a:cubicBezTo>
                <a:lnTo>
                  <a:pt x="10285" y="19381"/>
                </a:lnTo>
                <a:lnTo>
                  <a:pt x="9230" y="19408"/>
                </a:lnTo>
                <a:lnTo>
                  <a:pt x="8176" y="19434"/>
                </a:lnTo>
                <a:lnTo>
                  <a:pt x="8169" y="20449"/>
                </a:lnTo>
                <a:cubicBezTo>
                  <a:pt x="8165" y="21007"/>
                  <a:pt x="8167" y="21494"/>
                  <a:pt x="8174" y="21532"/>
                </a:cubicBezTo>
                <a:cubicBezTo>
                  <a:pt x="8184" y="21587"/>
                  <a:pt x="8509" y="21600"/>
                  <a:pt x="9787" y="21600"/>
                </a:cubicBezTo>
                <a:lnTo>
                  <a:pt x="11388" y="21600"/>
                </a:lnTo>
                <a:lnTo>
                  <a:pt x="11402" y="21480"/>
                </a:lnTo>
                <a:cubicBezTo>
                  <a:pt x="11409" y="21413"/>
                  <a:pt x="11412" y="20926"/>
                  <a:pt x="11408" y="20397"/>
                </a:cubicBezTo>
                <a:lnTo>
                  <a:pt x="11401" y="19434"/>
                </a:lnTo>
                <a:lnTo>
                  <a:pt x="10880" y="19408"/>
                </a:lnTo>
                <a:lnTo>
                  <a:pt x="10359" y="19381"/>
                </a:lnTo>
                <a:lnTo>
                  <a:pt x="10365" y="19261"/>
                </a:lnTo>
                <a:cubicBezTo>
                  <a:pt x="10368" y="19194"/>
                  <a:pt x="10363" y="19140"/>
                  <a:pt x="10353" y="19140"/>
                </a:cubicBezTo>
                <a:close/>
                <a:moveTo>
                  <a:pt x="13226" y="19157"/>
                </a:moveTo>
                <a:cubicBezTo>
                  <a:pt x="13224" y="19156"/>
                  <a:pt x="13223" y="19160"/>
                  <a:pt x="13222" y="19167"/>
                </a:cubicBezTo>
                <a:cubicBezTo>
                  <a:pt x="13221" y="19197"/>
                  <a:pt x="13218" y="19257"/>
                  <a:pt x="13216" y="19301"/>
                </a:cubicBezTo>
                <a:cubicBezTo>
                  <a:pt x="13213" y="19369"/>
                  <a:pt x="13123" y="19385"/>
                  <a:pt x="12617" y="19408"/>
                </a:cubicBezTo>
                <a:lnTo>
                  <a:pt x="12021" y="19434"/>
                </a:lnTo>
                <a:lnTo>
                  <a:pt x="12015" y="20397"/>
                </a:lnTo>
                <a:cubicBezTo>
                  <a:pt x="12011" y="20926"/>
                  <a:pt x="12013" y="21413"/>
                  <a:pt x="12021" y="21480"/>
                </a:cubicBezTo>
                <a:lnTo>
                  <a:pt x="12035" y="21600"/>
                </a:lnTo>
                <a:lnTo>
                  <a:pt x="15534" y="21600"/>
                </a:lnTo>
                <a:lnTo>
                  <a:pt x="15558" y="21463"/>
                </a:lnTo>
                <a:cubicBezTo>
                  <a:pt x="15589" y="21285"/>
                  <a:pt x="15589" y="19723"/>
                  <a:pt x="15558" y="19545"/>
                </a:cubicBezTo>
                <a:lnTo>
                  <a:pt x="15534" y="19409"/>
                </a:lnTo>
                <a:lnTo>
                  <a:pt x="14411" y="19396"/>
                </a:lnTo>
                <a:lnTo>
                  <a:pt x="13288" y="19381"/>
                </a:lnTo>
                <a:lnTo>
                  <a:pt x="13257" y="19248"/>
                </a:lnTo>
                <a:cubicBezTo>
                  <a:pt x="13244" y="19193"/>
                  <a:pt x="13232" y="19158"/>
                  <a:pt x="13226" y="19157"/>
                </a:cubicBezTo>
                <a:close/>
                <a:moveTo>
                  <a:pt x="2315" y="19318"/>
                </a:moveTo>
                <a:cubicBezTo>
                  <a:pt x="2309" y="19318"/>
                  <a:pt x="2303" y="19329"/>
                  <a:pt x="2297" y="19350"/>
                </a:cubicBezTo>
                <a:cubicBezTo>
                  <a:pt x="2285" y="19390"/>
                  <a:pt x="1938" y="19408"/>
                  <a:pt x="1155" y="19408"/>
                </a:cubicBezTo>
                <a:lnTo>
                  <a:pt x="31" y="19408"/>
                </a:lnTo>
                <a:lnTo>
                  <a:pt x="16" y="19529"/>
                </a:lnTo>
                <a:cubicBezTo>
                  <a:pt x="-10" y="19736"/>
                  <a:pt x="-1" y="21386"/>
                  <a:pt x="26" y="21496"/>
                </a:cubicBezTo>
                <a:cubicBezTo>
                  <a:pt x="51" y="21597"/>
                  <a:pt x="97" y="21600"/>
                  <a:pt x="1787" y="21600"/>
                </a:cubicBezTo>
                <a:cubicBezTo>
                  <a:pt x="3477" y="21600"/>
                  <a:pt x="3522" y="21597"/>
                  <a:pt x="3547" y="21496"/>
                </a:cubicBezTo>
                <a:cubicBezTo>
                  <a:pt x="3575" y="21386"/>
                  <a:pt x="3584" y="19639"/>
                  <a:pt x="3558" y="19493"/>
                </a:cubicBezTo>
                <a:cubicBezTo>
                  <a:pt x="3545" y="19419"/>
                  <a:pt x="3468" y="19408"/>
                  <a:pt x="2955" y="19408"/>
                </a:cubicBezTo>
                <a:cubicBezTo>
                  <a:pt x="2565" y="19408"/>
                  <a:pt x="2358" y="19388"/>
                  <a:pt x="2340" y="19350"/>
                </a:cubicBezTo>
                <a:cubicBezTo>
                  <a:pt x="2331" y="19329"/>
                  <a:pt x="2322" y="19318"/>
                  <a:pt x="2315" y="1931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75" name="We aim to predict whether a woman is susceptible to experience domestic violence…"/>
          <p:cNvSpPr txBox="1"/>
          <p:nvPr/>
        </p:nvSpPr>
        <p:spPr>
          <a:xfrm>
            <a:off x="512665" y="2730078"/>
            <a:ext cx="9256880" cy="663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68299" indent="-368299" defTabSz="478790">
              <a:lnSpc>
                <a:spcPct val="90000"/>
              </a:lnSpc>
              <a:spcBef>
                <a:spcPts val="3400"/>
              </a:spcBef>
              <a:buClr>
                <a:schemeClr val="accent1"/>
              </a:buClr>
              <a:buSzPct val="80000"/>
              <a:buChar char=""/>
              <a:defRPr sz="2700">
                <a:solidFill>
                  <a:srgbClr val="404040"/>
                </a:solidFill>
              </a:defRPr>
            </a:pPr>
            <a:r>
              <a:t>Decision tree: doesn’t require a computer (paper, dialogue)</a:t>
            </a:r>
          </a:p>
          <a:p>
            <a:pPr marL="368299" indent="-368299" defTabSz="478790">
              <a:lnSpc>
                <a:spcPct val="90000"/>
              </a:lnSpc>
              <a:spcBef>
                <a:spcPts val="3400"/>
              </a:spcBef>
              <a:buClr>
                <a:schemeClr val="accent1"/>
              </a:buClr>
              <a:buSzPct val="80000"/>
              <a:buChar char=""/>
              <a:defRPr sz="2700">
                <a:solidFill>
                  <a:srgbClr val="404040"/>
                </a:solidFill>
              </a:defRPr>
            </a:pPr>
            <a:r>
              <a:t>Hyperparameters were tuned to optimize </a:t>
            </a:r>
            <a:r>
              <a:rPr>
                <a:solidFill>
                  <a:schemeClr val="accent1">
                    <a:lumOff val="-7254"/>
                  </a:schemeClr>
                </a:solidFill>
              </a:rPr>
              <a:t>recall </a:t>
            </a:r>
            <a:r>
              <a:rPr>
                <a:solidFill>
                  <a:srgbClr val="000000"/>
                </a:solidFill>
              </a:rPr>
              <a:t>because:</a:t>
            </a:r>
            <a:endParaRPr>
              <a:solidFill>
                <a:srgbClr val="000000"/>
              </a:solidFill>
            </a:endParaRPr>
          </a:p>
          <a:p>
            <a:pPr lvl="1" marL="1282700" indent="-368300" defTabSz="478790">
              <a:lnSpc>
                <a:spcPct val="90000"/>
              </a:lnSpc>
              <a:spcBef>
                <a:spcPts val="3400"/>
              </a:spcBef>
              <a:buClr>
                <a:schemeClr val="accent1"/>
              </a:buClr>
              <a:buSzPct val="80000"/>
              <a:buChar char=""/>
              <a:defRPr sz="2700">
                <a:solidFill>
                  <a:srgbClr val="404040"/>
                </a:solidFill>
              </a:defRPr>
            </a:pPr>
            <a:r>
              <a:rPr>
                <a:solidFill>
                  <a:srgbClr val="000000"/>
                </a:solidFill>
              </a:rPr>
              <a:t>True positives are women in danger (experiencing physical or sexual violence)</a:t>
            </a:r>
            <a:endParaRPr>
              <a:solidFill>
                <a:srgbClr val="000000"/>
              </a:solidFill>
            </a:endParaRPr>
          </a:p>
          <a:p>
            <a:pPr lvl="1" marL="1282700" indent="-368300" defTabSz="478790">
              <a:lnSpc>
                <a:spcPct val="90000"/>
              </a:lnSpc>
              <a:spcBef>
                <a:spcPts val="3400"/>
              </a:spcBef>
              <a:buClr>
                <a:schemeClr val="accent1"/>
              </a:buClr>
              <a:buSzPct val="80000"/>
              <a:buChar char=""/>
              <a:defRPr sz="2700">
                <a:solidFill>
                  <a:srgbClr val="404040"/>
                </a:solidFill>
              </a:defRPr>
            </a:pPr>
            <a:r>
              <a:rPr>
                <a:solidFill>
                  <a:srgbClr val="000000"/>
                </a:solidFill>
              </a:rPr>
              <a:t>False negatives are women in danger but not detected </a:t>
            </a:r>
            <a:r>
              <a:rPr>
                <a:solidFill>
                  <a:schemeClr val="accent1"/>
                </a:solidFill>
              </a:rPr>
              <a:t>(should be minimized)</a:t>
            </a:r>
            <a:endParaRPr>
              <a:solidFill>
                <a:schemeClr val="accent1"/>
              </a:solidFill>
            </a:endParaRPr>
          </a:p>
          <a:p>
            <a:pPr lvl="1" marL="1282700" indent="-368300" defTabSz="478790">
              <a:lnSpc>
                <a:spcPct val="90000"/>
              </a:lnSpc>
              <a:spcBef>
                <a:spcPts val="3400"/>
              </a:spcBef>
              <a:buClr>
                <a:schemeClr val="accent1"/>
              </a:buClr>
              <a:buSzPct val="80000"/>
              <a:buChar char=""/>
              <a:defRPr sz="2700">
                <a:solidFill>
                  <a:srgbClr val="404040"/>
                </a:solidFill>
              </a:defRPr>
            </a:pPr>
            <a:r>
              <a:rPr>
                <a:solidFill>
                  <a:srgbClr val="000000"/>
                </a:solidFill>
              </a:rPr>
              <a:t>False positives are women who are not experiencing physical violence but may in the future</a:t>
            </a:r>
          </a:p>
        </p:txBody>
      </p:sp>
      <p:sp>
        <p:nvSpPr>
          <p:cNvPr id="276" name="Equation"/>
          <p:cNvSpPr txBox="1"/>
          <p:nvPr/>
        </p:nvSpPr>
        <p:spPr>
          <a:xfrm>
            <a:off x="298439" y="8863932"/>
            <a:ext cx="6229036" cy="8823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num>
                    <m:den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den>
                  </m:f>
                </m:oMath>
              </m:oMathPara>
            </a14:m>
            <a:endParaRPr sz="3000"/>
          </a:p>
        </p:txBody>
      </p:sp>
      <p:pic>
        <p:nvPicPr>
          <p:cNvPr id="277" name="Screen Shot 2021-03-13 at 11.26.14.png" descr="Screen Shot 2021-03-13 at 11.26.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69999" y="11660510"/>
            <a:ext cx="6337301" cy="163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00FF"/>
      </a:hlink>
      <a:folHlink>
        <a:srgbClr val="FF00FF"/>
      </a:folHlink>
    </a:clrScheme>
    <a:fontScheme name="Face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00FF"/>
      </a:hlink>
      <a:folHlink>
        <a:srgbClr val="FF00FF"/>
      </a:folHlink>
    </a:clrScheme>
    <a:fontScheme name="Face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